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5"/>
  </p:notesMasterIdLst>
  <p:sldIdLst>
    <p:sldId id="256" r:id="rId5"/>
    <p:sldId id="258" r:id="rId6"/>
    <p:sldId id="262" r:id="rId7"/>
    <p:sldId id="257" r:id="rId8"/>
    <p:sldId id="259" r:id="rId9"/>
    <p:sldId id="263" r:id="rId10"/>
    <p:sldId id="261" r:id="rId11"/>
    <p:sldId id="265" r:id="rId12"/>
    <p:sldId id="266" r:id="rId13"/>
    <p:sldId id="267" r:id="rId14"/>
    <p:sldId id="268" r:id="rId15"/>
    <p:sldId id="269" r:id="rId16"/>
    <p:sldId id="270" r:id="rId17"/>
    <p:sldId id="271" r:id="rId18"/>
    <p:sldId id="272" r:id="rId19"/>
    <p:sldId id="264" r:id="rId20"/>
    <p:sldId id="273" r:id="rId21"/>
    <p:sldId id="260" r:id="rId22"/>
    <p:sldId id="274"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96"/>
    <p:restoredTop sz="94694"/>
  </p:normalViewPr>
  <p:slideViewPr>
    <p:cSldViewPr snapToGrid="0" snapToObjects="1">
      <p:cViewPr varScale="1">
        <p:scale>
          <a:sx n="121" d="100"/>
          <a:sy n="121" d="100"/>
        </p:scale>
        <p:origin x="952" y="176"/>
      </p:cViewPr>
      <p:guideLst/>
    </p:cSldViewPr>
  </p:slideViewPr>
  <p:outlineViewPr>
    <p:cViewPr>
      <p:scale>
        <a:sx n="33" d="100"/>
        <a:sy n="33" d="100"/>
      </p:scale>
      <p:origin x="0" y="-170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22D9DB-4440-3B4B-9A8C-108E82781257}" type="datetimeFigureOut">
              <a:rPr lang="en-US" smtClean="0"/>
              <a:t>4/27/21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6A7254-B127-DB4F-A8E6-7EEC5506D908}" type="slidenum">
              <a:rPr lang="en-US" smtClean="0"/>
              <a:t>‹#›</a:t>
            </a:fld>
            <a:endParaRPr lang="en-US"/>
          </a:p>
        </p:txBody>
      </p:sp>
    </p:spTree>
    <p:extLst>
      <p:ext uri="{BB962C8B-B14F-4D97-AF65-F5344CB8AC3E}">
        <p14:creationId xmlns:p14="http://schemas.microsoft.com/office/powerpoint/2010/main" val="839817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6A7254-B127-DB4F-A8E6-7EEC5506D908}" type="slidenum">
              <a:rPr lang="en-US" smtClean="0"/>
              <a:t>10</a:t>
            </a:fld>
            <a:endParaRPr lang="en-US"/>
          </a:p>
        </p:txBody>
      </p:sp>
    </p:spTree>
    <p:extLst>
      <p:ext uri="{BB962C8B-B14F-4D97-AF65-F5344CB8AC3E}">
        <p14:creationId xmlns:p14="http://schemas.microsoft.com/office/powerpoint/2010/main" val="2614906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6A7254-B127-DB4F-A8E6-7EEC5506D908}" type="slidenum">
              <a:rPr lang="en-US" smtClean="0"/>
              <a:t>18</a:t>
            </a:fld>
            <a:endParaRPr lang="en-US"/>
          </a:p>
        </p:txBody>
      </p:sp>
    </p:spTree>
    <p:extLst>
      <p:ext uri="{BB962C8B-B14F-4D97-AF65-F5344CB8AC3E}">
        <p14:creationId xmlns:p14="http://schemas.microsoft.com/office/powerpoint/2010/main" val="55304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290690D0-0F5D-4B44-89B6-6BCBB4F82682}"/>
              </a:ext>
            </a:extLst>
          </p:cNvPr>
          <p:cNvSpPr>
            <a:spLocks noGrp="1"/>
          </p:cNvSpPr>
          <p:nvPr>
            <p:ph type="sldNum" sz="quarter" idx="12"/>
          </p:nvPr>
        </p:nvSpPr>
        <p:spPr/>
        <p:txBody>
          <a:bodyPr/>
          <a:lstStyle/>
          <a:p>
            <a:fld id="{8D9B585A-681E-F548-A33B-8ADECC6BD89B}" type="slidenum">
              <a:rPr lang="en-US" smtClean="0"/>
              <a:pPr/>
              <a:t>‹#›</a:t>
            </a:fld>
            <a:endParaRPr lang="en-US"/>
          </a:p>
        </p:txBody>
      </p:sp>
      <p:sp>
        <p:nvSpPr>
          <p:cNvPr id="7" name="Title 6">
            <a:extLst>
              <a:ext uri="{FF2B5EF4-FFF2-40B4-BE49-F238E27FC236}">
                <a16:creationId xmlns:a16="http://schemas.microsoft.com/office/drawing/2014/main" id="{802515FC-531E-BA4C-B217-04F7D3BBE1CA}"/>
              </a:ext>
            </a:extLst>
          </p:cNvPr>
          <p:cNvSpPr>
            <a:spLocks noGrp="1"/>
          </p:cNvSpPr>
          <p:nvPr>
            <p:ph type="title"/>
          </p:nvPr>
        </p:nvSpPr>
        <p:spPr>
          <a:xfrm>
            <a:off x="1097280" y="1599693"/>
            <a:ext cx="10061878" cy="1829307"/>
          </a:xfrm>
        </p:spPr>
        <p:txBody>
          <a:bodyPr anchor="b">
            <a:normAutofit/>
          </a:bodyPr>
          <a:lstStyle>
            <a:lvl1pPr algn="ctr">
              <a:defRPr sz="6000"/>
            </a:lvl1pPr>
          </a:lstStyle>
          <a:p>
            <a:r>
              <a:rPr lang="en-US" dirty="0"/>
              <a:t>Click to edit Master title style</a:t>
            </a:r>
          </a:p>
        </p:txBody>
      </p:sp>
      <p:cxnSp>
        <p:nvCxnSpPr>
          <p:cNvPr id="15" name="Straight Connector 14" descr="Decorative line"/>
          <p:cNvCxnSpPr>
            <a:cxnSpLocks/>
          </p:cNvCxnSpPr>
          <p:nvPr/>
        </p:nvCxnSpPr>
        <p:spPr>
          <a:xfrm>
            <a:off x="1097280" y="3431661"/>
            <a:ext cx="1006187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Subtitle 2"/>
          <p:cNvSpPr>
            <a:spLocks noGrp="1"/>
          </p:cNvSpPr>
          <p:nvPr>
            <p:ph type="subTitle" idx="1" hasCustomPrompt="1"/>
          </p:nvPr>
        </p:nvSpPr>
        <p:spPr>
          <a:xfrm>
            <a:off x="1097280" y="3434322"/>
            <a:ext cx="10061878" cy="1828800"/>
          </a:xfrm>
        </p:spPr>
        <p:txBody>
          <a:bodyPr tIns="91440" bIns="91440">
            <a:normAutofit/>
          </a:bodyPr>
          <a:lstStyle>
            <a:lvl1pPr marL="0" indent="0" algn="ctr">
              <a:buNone/>
              <a:defRPr sz="30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Footer Placeholder 10">
            <a:extLst>
              <a:ext uri="{FF2B5EF4-FFF2-40B4-BE49-F238E27FC236}">
                <a16:creationId xmlns:a16="http://schemas.microsoft.com/office/drawing/2014/main" id="{B2868918-67B8-0A40-8DA1-C7AB33089C51}"/>
              </a:ext>
            </a:extLst>
          </p:cNvPr>
          <p:cNvSpPr>
            <a:spLocks noGrp="1"/>
          </p:cNvSpPr>
          <p:nvPr>
            <p:ph type="ftr" sz="quarter" idx="11"/>
          </p:nvPr>
        </p:nvSpPr>
        <p:spPr>
          <a:xfrm>
            <a:off x="1451580" y="6339730"/>
            <a:ext cx="10451674" cy="309201"/>
          </a:xfrm>
        </p:spPr>
        <p:txBody>
          <a:bodyPr>
            <a:normAutofit/>
          </a:bodyPr>
          <a:lstStyle/>
          <a:p>
            <a:endParaRPr lang="en-US" dirty="0"/>
          </a:p>
        </p:txBody>
      </p:sp>
    </p:spTree>
    <p:extLst>
      <p:ext uri="{BB962C8B-B14F-4D97-AF65-F5344CB8AC3E}">
        <p14:creationId xmlns:p14="http://schemas.microsoft.com/office/powerpoint/2010/main" val="302104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E1BB9FF8-446C-6D48-962A-1FC5C5BB7D58}"/>
              </a:ext>
            </a:extLst>
          </p:cNvPr>
          <p:cNvSpPr>
            <a:spLocks noGrp="1"/>
          </p:cNvSpPr>
          <p:nvPr>
            <p:ph type="sldNum" sz="quarter" idx="11"/>
          </p:nvPr>
        </p:nvSpPr>
        <p:spPr/>
        <p:txBody>
          <a:bodyPr/>
          <a:lstStyle/>
          <a:p>
            <a:fld id="{8D9B585A-681E-F548-A33B-8ADECC6BD89B}" type="slidenum">
              <a:rPr lang="en-US" smtClean="0"/>
              <a:pPr/>
              <a:t>‹#›</a:t>
            </a:fld>
            <a:endParaRPr lang="en-US"/>
          </a:p>
        </p:txBody>
      </p:sp>
      <p:sp>
        <p:nvSpPr>
          <p:cNvPr id="2" name="Title 1"/>
          <p:cNvSpPr>
            <a:spLocks noGrp="1"/>
          </p:cNvSpPr>
          <p:nvPr>
            <p:ph type="title"/>
          </p:nvPr>
        </p:nvSpPr>
        <p:spPr>
          <a:xfrm>
            <a:off x="1097280" y="457200"/>
            <a:ext cx="10061878" cy="1030369"/>
          </a:xfrm>
        </p:spPr>
        <p:txBody>
          <a:bodyPr anchor="b"/>
          <a:lstStyle/>
          <a:p>
            <a:r>
              <a:rPr lang="en-US"/>
              <a:t>Click to edit Master title style</a:t>
            </a:r>
            <a:endParaRPr lang="en-US" dirty="0"/>
          </a:p>
        </p:txBody>
      </p:sp>
      <p:cxnSp>
        <p:nvCxnSpPr>
          <p:cNvPr id="33" name="Straight Connector 32" descr="Decorative line"/>
          <p:cNvCxnSpPr/>
          <p:nvPr/>
        </p:nvCxnSpPr>
        <p:spPr>
          <a:xfrm>
            <a:off x="1097280" y="1554480"/>
            <a:ext cx="1005840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Content Placeholder 2"/>
          <p:cNvSpPr>
            <a:spLocks noGrp="1"/>
          </p:cNvSpPr>
          <p:nvPr>
            <p:ph idx="1"/>
          </p:nvPr>
        </p:nvSpPr>
        <p:spPr>
          <a:xfrm>
            <a:off x="1097280" y="1645917"/>
            <a:ext cx="10061878" cy="4114800"/>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a:extLst>
              <a:ext uri="{FF2B5EF4-FFF2-40B4-BE49-F238E27FC236}">
                <a16:creationId xmlns:a16="http://schemas.microsoft.com/office/drawing/2014/main" id="{61F973D7-6668-5241-A432-01CCE9A45800}"/>
              </a:ext>
            </a:extLst>
          </p:cNvPr>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88630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2CE16DA1-6824-944A-973F-857A49820B4E}"/>
              </a:ext>
            </a:extLst>
          </p:cNvPr>
          <p:cNvSpPr>
            <a:spLocks noGrp="1"/>
          </p:cNvSpPr>
          <p:nvPr>
            <p:ph type="sldNum" sz="quarter" idx="11"/>
          </p:nvPr>
        </p:nvSpPr>
        <p:spPr/>
        <p:txBody>
          <a:bodyPr/>
          <a:lstStyle/>
          <a:p>
            <a:fld id="{8D9B585A-681E-F548-A33B-8ADECC6BD89B}" type="slidenum">
              <a:rPr lang="en-US" smtClean="0"/>
              <a:pPr/>
              <a:t>‹#›</a:t>
            </a:fld>
            <a:endParaRPr lang="en-US"/>
          </a:p>
        </p:txBody>
      </p:sp>
      <p:sp>
        <p:nvSpPr>
          <p:cNvPr id="2" name="Title 1"/>
          <p:cNvSpPr>
            <a:spLocks noGrp="1"/>
          </p:cNvSpPr>
          <p:nvPr>
            <p:ph type="title"/>
          </p:nvPr>
        </p:nvSpPr>
        <p:spPr>
          <a:xfrm>
            <a:off x="1099765" y="457200"/>
            <a:ext cx="10055915" cy="1059305"/>
          </a:xfrm>
        </p:spPr>
        <p:txBody>
          <a:bodyPr anchor="b"/>
          <a:lstStyle/>
          <a:p>
            <a:r>
              <a:rPr lang="en-US"/>
              <a:t>Click to edit Master title style</a:t>
            </a:r>
            <a:endParaRPr lang="en-US" dirty="0"/>
          </a:p>
        </p:txBody>
      </p:sp>
      <p:cxnSp>
        <p:nvCxnSpPr>
          <p:cNvPr id="35" name="Straight Connector 34" descr="Decorative line"/>
          <p:cNvCxnSpPr>
            <a:cxnSpLocks/>
          </p:cNvCxnSpPr>
          <p:nvPr/>
        </p:nvCxnSpPr>
        <p:spPr>
          <a:xfrm>
            <a:off x="1104376" y="1645920"/>
            <a:ext cx="1005789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Content Placeholder 2"/>
          <p:cNvSpPr>
            <a:spLocks noGrp="1"/>
          </p:cNvSpPr>
          <p:nvPr>
            <p:ph sz="half" idx="1"/>
          </p:nvPr>
        </p:nvSpPr>
        <p:spPr>
          <a:xfrm>
            <a:off x="1099765" y="1828798"/>
            <a:ext cx="4572000" cy="3840480"/>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83680" y="1828798"/>
            <a:ext cx="4572000" cy="3840480"/>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11">
            <a:extLst>
              <a:ext uri="{FF2B5EF4-FFF2-40B4-BE49-F238E27FC236}">
                <a16:creationId xmlns:a16="http://schemas.microsoft.com/office/drawing/2014/main" id="{6C274B70-2DA4-054C-8AE3-2521A07FEBFA}"/>
              </a:ext>
            </a:extLst>
          </p:cNvPr>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84686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D1101603-5A9F-A44E-8195-D24FED7C3896}"/>
              </a:ext>
            </a:extLst>
          </p:cNvPr>
          <p:cNvSpPr>
            <a:spLocks noGrp="1"/>
          </p:cNvSpPr>
          <p:nvPr>
            <p:ph type="sldNum" sz="quarter" idx="11"/>
          </p:nvPr>
        </p:nvSpPr>
        <p:spPr/>
        <p:txBody>
          <a:bodyPr/>
          <a:lstStyle/>
          <a:p>
            <a:fld id="{8D9B585A-681E-F548-A33B-8ADECC6BD89B}" type="slidenum">
              <a:rPr lang="en-US" smtClean="0"/>
              <a:pPr/>
              <a:t>‹#›</a:t>
            </a:fld>
            <a:endParaRPr lang="en-US"/>
          </a:p>
        </p:txBody>
      </p:sp>
      <p:sp>
        <p:nvSpPr>
          <p:cNvPr id="2" name="Title 1"/>
          <p:cNvSpPr>
            <a:spLocks noGrp="1"/>
          </p:cNvSpPr>
          <p:nvPr>
            <p:ph type="title"/>
          </p:nvPr>
        </p:nvSpPr>
        <p:spPr>
          <a:xfrm>
            <a:off x="1099765" y="457200"/>
            <a:ext cx="10058400" cy="1056319"/>
          </a:xfrm>
        </p:spPr>
        <p:txBody>
          <a:bodyPr anchor="b"/>
          <a:lstStyle/>
          <a:p>
            <a:r>
              <a:rPr lang="en-US"/>
              <a:t>Click to edit Master title style</a:t>
            </a:r>
            <a:endParaRPr lang="en-US" dirty="0"/>
          </a:p>
        </p:txBody>
      </p:sp>
      <p:cxnSp>
        <p:nvCxnSpPr>
          <p:cNvPr id="29" name="Straight Connector 28" descr="Decorative line"/>
          <p:cNvCxnSpPr/>
          <p:nvPr/>
        </p:nvCxnSpPr>
        <p:spPr>
          <a:xfrm>
            <a:off x="1106471" y="1645920"/>
            <a:ext cx="1005840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ext Placeholder 2"/>
          <p:cNvSpPr>
            <a:spLocks noGrp="1"/>
          </p:cNvSpPr>
          <p:nvPr>
            <p:ph type="body" idx="1" hasCustomPrompt="1"/>
          </p:nvPr>
        </p:nvSpPr>
        <p:spPr>
          <a:xfrm>
            <a:off x="1106471" y="2011680"/>
            <a:ext cx="4572000" cy="731520"/>
          </a:xfrm>
        </p:spPr>
        <p:txBody>
          <a:bodyPr anchor="b">
            <a:noAutofit/>
          </a:bodyPr>
          <a:lstStyle>
            <a:lvl1pPr marL="0" indent="0">
              <a:lnSpc>
                <a:spcPct val="90000"/>
              </a:lnSpc>
              <a:buNone/>
              <a:defRPr sz="30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6471" y="2743200"/>
            <a:ext cx="4572000" cy="2926080"/>
          </a:xfrm>
        </p:spPr>
        <p:txBody>
          <a:bodyPr/>
          <a:lstStyle>
            <a:lvl1pPr marL="0" indent="0">
              <a:buNone/>
              <a:defRPr/>
            </a:lvl1pPr>
          </a:lstStyle>
          <a:p>
            <a:pPr lvl="0"/>
            <a:r>
              <a:rPr lang="en-US" dirty="0"/>
              <a:t>Click to edit Master text styles</a:t>
            </a:r>
          </a:p>
        </p:txBody>
      </p:sp>
      <p:sp>
        <p:nvSpPr>
          <p:cNvPr id="5" name="Text Placeholder 4"/>
          <p:cNvSpPr>
            <a:spLocks noGrp="1"/>
          </p:cNvSpPr>
          <p:nvPr>
            <p:ph type="body" sz="quarter" idx="3" hasCustomPrompt="1"/>
          </p:nvPr>
        </p:nvSpPr>
        <p:spPr>
          <a:xfrm>
            <a:off x="6592871" y="2011680"/>
            <a:ext cx="4572000" cy="731520"/>
          </a:xfrm>
        </p:spPr>
        <p:txBody>
          <a:bodyPr anchor="b">
            <a:noAutofit/>
          </a:bodyPr>
          <a:lstStyle>
            <a:lvl1pPr marL="0" indent="0">
              <a:lnSpc>
                <a:spcPct val="90000"/>
              </a:lnSpc>
              <a:buNone/>
              <a:defRPr sz="30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92871" y="2743200"/>
            <a:ext cx="4572000" cy="2926080"/>
          </a:xfrm>
        </p:spPr>
        <p:txBody>
          <a:bodyPr/>
          <a:lstStyle>
            <a:lvl1pPr marL="0" indent="0">
              <a:buNone/>
              <a:defRPr/>
            </a:lvl1pPr>
          </a:lstStyle>
          <a:p>
            <a:pPr lvl="0"/>
            <a:r>
              <a:rPr lang="en-US" dirty="0"/>
              <a:t>Click to edit Master text styles</a:t>
            </a:r>
          </a:p>
        </p:txBody>
      </p:sp>
      <p:sp>
        <p:nvSpPr>
          <p:cNvPr id="10" name="Footer Placeholder 9">
            <a:extLst>
              <a:ext uri="{FF2B5EF4-FFF2-40B4-BE49-F238E27FC236}">
                <a16:creationId xmlns:a16="http://schemas.microsoft.com/office/drawing/2014/main" id="{08D4B6D7-DD98-6446-A65B-B76A8BF92BB0}"/>
              </a:ext>
            </a:extLst>
          </p:cNvPr>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5176710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Decorative wood floorboards"/>
          <p:cNvPicPr>
            <a:picLocks noChangeAspect="1"/>
          </p:cNvPicPr>
          <p:nvPr/>
        </p:nvPicPr>
        <p:blipFill rotWithShape="1">
          <a:blip r:embed="rId6">
            <a:alphaModFix/>
            <a:extLst>
              <a:ext uri="{BEBA8EAE-BF5A-486C-A8C5-ECC9F3942E4B}">
                <a14:imgProps xmlns:a14="http://schemas.microsoft.com/office/drawing/2010/main">
                  <a14:imgLayer r:embed="rId7">
                    <a14:imgEffect>
                      <a14:brightnessContrast bright="-20000" contrast="20000"/>
                    </a14:imgEffect>
                  </a14:imgLayer>
                </a14:imgProps>
              </a:ex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6" name="Slide Number Placeholder 5"/>
          <p:cNvSpPr>
            <a:spLocks noGrp="1"/>
          </p:cNvSpPr>
          <p:nvPr>
            <p:ph type="sldNum" sz="quarter" idx="4"/>
          </p:nvPr>
        </p:nvSpPr>
        <p:spPr>
          <a:xfrm>
            <a:off x="288746" y="6244136"/>
            <a:ext cx="811019" cy="503578"/>
          </a:xfrm>
          <a:prstGeom prst="rect">
            <a:avLst/>
          </a:prstGeom>
        </p:spPr>
        <p:txBody>
          <a:bodyPr vert="horz" lIns="91440" tIns="45720" rIns="91440" bIns="45720" rtlCol="0" anchor="t"/>
          <a:lstStyle>
            <a:lvl1pPr algn="l">
              <a:defRPr sz="2400">
                <a:solidFill>
                  <a:schemeClr val="bg1"/>
                </a:solidFill>
              </a:defRPr>
            </a:lvl1pPr>
          </a:lstStyle>
          <a:p>
            <a:fld id="{8D9B585A-681E-F548-A33B-8ADECC6BD89B}" type="slidenum">
              <a:rPr lang="en-US" smtClean="0"/>
              <a:pPr/>
              <a:t>‹#›</a:t>
            </a:fld>
            <a:endParaRPr lang="en-US"/>
          </a:p>
        </p:txBody>
      </p:sp>
      <p:sp>
        <p:nvSpPr>
          <p:cNvPr id="2" name="Title Placeholder 1"/>
          <p:cNvSpPr>
            <a:spLocks noGrp="1"/>
          </p:cNvSpPr>
          <p:nvPr>
            <p:ph type="title"/>
          </p:nvPr>
        </p:nvSpPr>
        <p:spPr>
          <a:xfrm>
            <a:off x="1099765" y="457200"/>
            <a:ext cx="10061878" cy="109728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9765" y="1828799"/>
            <a:ext cx="10061878" cy="3657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451579" y="6339730"/>
            <a:ext cx="10451675" cy="309201"/>
          </a:xfrm>
          <a:prstGeom prst="rect">
            <a:avLst/>
          </a:prstGeom>
        </p:spPr>
        <p:txBody>
          <a:bodyPr vert="horz" lIns="91440" tIns="45720" rIns="91440" bIns="45720" rtlCol="0" anchor="ctr">
            <a:normAutofit/>
          </a:bodyPr>
          <a:lstStyle>
            <a:lvl1pPr algn="l">
              <a:defRPr sz="1200">
                <a:solidFill>
                  <a:schemeClr val="bg1"/>
                </a:solidFill>
              </a:defRPr>
            </a:lvl1pPr>
          </a:lstStyle>
          <a:p>
            <a:endParaRPr lang="en-US" dirty="0"/>
          </a:p>
        </p:txBody>
      </p:sp>
    </p:spTree>
    <p:extLst>
      <p:ext uri="{BB962C8B-B14F-4D97-AF65-F5344CB8AC3E}">
        <p14:creationId xmlns:p14="http://schemas.microsoft.com/office/powerpoint/2010/main" val="2547528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Lst>
  <p:hf hdr="0" ftr="0" dt="0"/>
  <p:txStyles>
    <p:titleStyle>
      <a:lvl1pPr algn="l" defTabSz="914400" rtl="0" eaLnBrk="1" latinLnBrk="0" hangingPunct="1">
        <a:lnSpc>
          <a:spcPct val="90000"/>
        </a:lnSpc>
        <a:spcBef>
          <a:spcPct val="0"/>
        </a:spcBef>
        <a:buNone/>
        <a:defRPr sz="4400" b="0" i="0" kern="1200" cap="none">
          <a:solidFill>
            <a:schemeClr val="tx1"/>
          </a:solidFill>
          <a:effectLst/>
          <a:latin typeface="+mj-lt"/>
          <a:ea typeface="+mj-ea"/>
          <a:cs typeface="+mj-cs"/>
        </a:defRPr>
      </a:lvl1pPr>
    </p:titleStyle>
    <p:bodyStyle>
      <a:lvl1pPr marL="0" indent="0" algn="l" defTabSz="914400" rtl="0" eaLnBrk="1" latinLnBrk="0" hangingPunct="1">
        <a:lnSpc>
          <a:spcPct val="120000"/>
        </a:lnSpc>
        <a:spcBef>
          <a:spcPts val="1200"/>
        </a:spcBef>
        <a:buClr>
          <a:schemeClr val="accent1"/>
        </a:buClr>
        <a:buSzPct val="100000"/>
        <a:buFont typeface="Arial" panose="020B0604020202020204" pitchFamily="34" charset="0"/>
        <a:buNone/>
        <a:defRPr sz="3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1200"/>
        </a:spcBef>
        <a:buClr>
          <a:schemeClr val="accent1"/>
        </a:buClr>
        <a:buSzPct val="100000"/>
        <a:buFont typeface="Arial" panose="020B0604020202020204" pitchFamily="34" charset="0"/>
        <a:buChar char="•"/>
        <a:defRPr sz="30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1200"/>
        </a:spcBef>
        <a:buClr>
          <a:schemeClr val="accent1"/>
        </a:buClr>
        <a:buSzPct val="100000"/>
        <a:buFont typeface="Arial" panose="020B0604020202020204" pitchFamily="34" charset="0"/>
        <a:buChar char="•"/>
        <a:defRPr sz="30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1200"/>
        </a:spcBef>
        <a:buClr>
          <a:schemeClr val="accent1"/>
        </a:buClr>
        <a:buSzPct val="100000"/>
        <a:buFont typeface="Arial" panose="020B0604020202020204" pitchFamily="34" charset="0"/>
        <a:buChar char="•"/>
        <a:defRPr sz="30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1200"/>
        </a:spcBef>
        <a:buClr>
          <a:schemeClr val="accent1"/>
        </a:buClr>
        <a:buSzPct val="100000"/>
        <a:buFont typeface="Arial" panose="020B0604020202020204" pitchFamily="34" charset="0"/>
        <a:buChar char="•"/>
        <a:defRPr sz="30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youtu.be/auDyTT9EWr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lobalup.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ducationabroad.osu.edu/index.cfm?FuseAction=Programs.ViewProgramAngular&amp;id=10733"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655977C-39EC-144D-9816-30190CCF94CA}"/>
              </a:ext>
            </a:extLst>
          </p:cNvPr>
          <p:cNvSpPr>
            <a:spLocks noGrp="1"/>
          </p:cNvSpPr>
          <p:nvPr>
            <p:ph type="sldNum" sz="quarter" idx="12"/>
          </p:nvPr>
        </p:nvSpPr>
        <p:spPr>
          <a:xfrm>
            <a:off x="288746" y="6244136"/>
            <a:ext cx="811019" cy="503578"/>
          </a:xfrm>
        </p:spPr>
        <p:txBody>
          <a:bodyPr/>
          <a:lstStyle/>
          <a:p>
            <a:fld id="{8D9B585A-681E-F548-A33B-8ADECC6BD89B}" type="slidenum">
              <a:rPr lang="en-US" smtClean="0"/>
              <a:pPr/>
              <a:t>1</a:t>
            </a:fld>
            <a:endParaRPr lang="en-US"/>
          </a:p>
        </p:txBody>
      </p:sp>
      <p:sp>
        <p:nvSpPr>
          <p:cNvPr id="2" name="Title 1">
            <a:extLst>
              <a:ext uri="{FF2B5EF4-FFF2-40B4-BE49-F238E27FC236}">
                <a16:creationId xmlns:a16="http://schemas.microsoft.com/office/drawing/2014/main" id="{759E7869-CC78-8F4A-AD08-DF4EBB6A67EC}"/>
              </a:ext>
            </a:extLst>
          </p:cNvPr>
          <p:cNvSpPr>
            <a:spLocks noGrp="1"/>
          </p:cNvSpPr>
          <p:nvPr>
            <p:ph type="title"/>
          </p:nvPr>
        </p:nvSpPr>
        <p:spPr>
          <a:xfrm>
            <a:off x="1065061" y="1599693"/>
            <a:ext cx="10061878" cy="1829307"/>
          </a:xfrm>
        </p:spPr>
        <p:txBody>
          <a:bodyPr>
            <a:normAutofit/>
          </a:bodyPr>
          <a:lstStyle/>
          <a:p>
            <a:r>
              <a:rPr lang="en-US" sz="4800" dirty="0"/>
              <a:t>Implicit Bias in American Classrooms and the East/West Dichotomy</a:t>
            </a:r>
          </a:p>
        </p:txBody>
      </p:sp>
      <p:sp>
        <p:nvSpPr>
          <p:cNvPr id="3" name="Subtitle 2">
            <a:extLst>
              <a:ext uri="{FF2B5EF4-FFF2-40B4-BE49-F238E27FC236}">
                <a16:creationId xmlns:a16="http://schemas.microsoft.com/office/drawing/2014/main" id="{5435D33F-5D9A-AB47-9984-03FCBE831C93}"/>
              </a:ext>
            </a:extLst>
          </p:cNvPr>
          <p:cNvSpPr>
            <a:spLocks noGrp="1"/>
          </p:cNvSpPr>
          <p:nvPr>
            <p:ph type="subTitle" idx="1"/>
          </p:nvPr>
        </p:nvSpPr>
        <p:spPr>
          <a:xfrm>
            <a:off x="1065060" y="3434323"/>
            <a:ext cx="10061878" cy="977621"/>
          </a:xfrm>
        </p:spPr>
        <p:txBody>
          <a:bodyPr>
            <a:noAutofit/>
          </a:bodyPr>
          <a:lstStyle/>
          <a:p>
            <a:r>
              <a:rPr lang="en-US" dirty="0"/>
              <a:t>Leveraging online cross-cultural conversations</a:t>
            </a:r>
            <a:br>
              <a:rPr lang="en-US" dirty="0"/>
            </a:br>
            <a:r>
              <a:rPr lang="en-US" dirty="0"/>
              <a:t>for intercultural development.</a:t>
            </a:r>
          </a:p>
        </p:txBody>
      </p:sp>
    </p:spTree>
    <p:extLst>
      <p:ext uri="{BB962C8B-B14F-4D97-AF65-F5344CB8AC3E}">
        <p14:creationId xmlns:p14="http://schemas.microsoft.com/office/powerpoint/2010/main" val="980020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A0732D-5B7B-1942-828F-A1F7010A20C1}"/>
              </a:ext>
            </a:extLst>
          </p:cNvPr>
          <p:cNvSpPr>
            <a:spLocks noGrp="1"/>
          </p:cNvSpPr>
          <p:nvPr>
            <p:ph type="sldNum" sz="quarter" idx="11"/>
          </p:nvPr>
        </p:nvSpPr>
        <p:spPr/>
        <p:txBody>
          <a:bodyPr/>
          <a:lstStyle/>
          <a:p>
            <a:fld id="{8D9B585A-681E-F548-A33B-8ADECC6BD89B}" type="slidenum">
              <a:rPr lang="en-US" smtClean="0"/>
              <a:pPr/>
              <a:t>10</a:t>
            </a:fld>
            <a:endParaRPr lang="en-US"/>
          </a:p>
        </p:txBody>
      </p:sp>
      <p:sp>
        <p:nvSpPr>
          <p:cNvPr id="2" name="Title 1">
            <a:extLst>
              <a:ext uri="{FF2B5EF4-FFF2-40B4-BE49-F238E27FC236}">
                <a16:creationId xmlns:a16="http://schemas.microsoft.com/office/drawing/2014/main" id="{5F5AC9F4-2152-334E-A77E-88039985D015}"/>
              </a:ext>
            </a:extLst>
          </p:cNvPr>
          <p:cNvSpPr>
            <a:spLocks noGrp="1"/>
          </p:cNvSpPr>
          <p:nvPr>
            <p:ph type="title"/>
          </p:nvPr>
        </p:nvSpPr>
        <p:spPr/>
        <p:txBody>
          <a:bodyPr/>
          <a:lstStyle/>
          <a:p>
            <a:r>
              <a:rPr lang="en-US" dirty="0"/>
              <a:t>Symbols</a:t>
            </a:r>
          </a:p>
        </p:txBody>
      </p:sp>
      <p:sp>
        <p:nvSpPr>
          <p:cNvPr id="4" name="Text Placeholder 3">
            <a:extLst>
              <a:ext uri="{FF2B5EF4-FFF2-40B4-BE49-F238E27FC236}">
                <a16:creationId xmlns:a16="http://schemas.microsoft.com/office/drawing/2014/main" id="{6D021C32-E001-8D44-B376-13F67D649769}"/>
              </a:ext>
            </a:extLst>
          </p:cNvPr>
          <p:cNvSpPr>
            <a:spLocks noGrp="1"/>
          </p:cNvSpPr>
          <p:nvPr>
            <p:ph type="body" idx="1"/>
          </p:nvPr>
        </p:nvSpPr>
        <p:spPr/>
        <p:txBody>
          <a:bodyPr anchor="ctr"/>
          <a:lstStyle/>
          <a:p>
            <a:r>
              <a:rPr lang="en-US" dirty="0"/>
              <a:t>Turkey’s Flag</a:t>
            </a:r>
          </a:p>
        </p:txBody>
      </p:sp>
      <p:pic>
        <p:nvPicPr>
          <p:cNvPr id="7" name="Content Placeholder 6" descr="Turkey's flag">
            <a:extLst>
              <a:ext uri="{FF2B5EF4-FFF2-40B4-BE49-F238E27FC236}">
                <a16:creationId xmlns:a16="http://schemas.microsoft.com/office/drawing/2014/main" id="{FF816B03-E605-D948-A046-69870369F04A}"/>
              </a:ext>
            </a:extLst>
          </p:cNvPr>
          <p:cNvPicPr>
            <a:picLocks noGrp="1" noChangeAspect="1"/>
          </p:cNvPicPr>
          <p:nvPr>
            <p:ph sz="half" idx="2"/>
          </p:nvPr>
        </p:nvPicPr>
        <p:blipFill rotWithShape="1">
          <a:blip r:embed="rId3"/>
          <a:srcRect l="12210" r="9165"/>
          <a:stretch/>
        </p:blipFill>
        <p:spPr>
          <a:xfrm>
            <a:off x="1106471" y="2980531"/>
            <a:ext cx="3854370" cy="2451100"/>
          </a:xfrm>
        </p:spPr>
      </p:pic>
      <p:sp>
        <p:nvSpPr>
          <p:cNvPr id="5" name="Text Placeholder 4">
            <a:extLst>
              <a:ext uri="{FF2B5EF4-FFF2-40B4-BE49-F238E27FC236}">
                <a16:creationId xmlns:a16="http://schemas.microsoft.com/office/drawing/2014/main" id="{228D6104-FD2D-6948-AE1A-C08D9E3BAA58}"/>
              </a:ext>
            </a:extLst>
          </p:cNvPr>
          <p:cNvSpPr>
            <a:spLocks noGrp="1"/>
          </p:cNvSpPr>
          <p:nvPr>
            <p:ph type="body" sz="quarter" idx="3"/>
          </p:nvPr>
        </p:nvSpPr>
        <p:spPr/>
        <p:txBody>
          <a:bodyPr anchor="ctr"/>
          <a:lstStyle/>
          <a:p>
            <a:r>
              <a:rPr lang="en-US" dirty="0"/>
              <a:t>First president of Turkey, Mustafa Kemal</a:t>
            </a:r>
          </a:p>
        </p:txBody>
      </p:sp>
      <p:pic>
        <p:nvPicPr>
          <p:cNvPr id="9" name="Content Placeholder 8" descr="Old photo of the first president of Turkey, Mustafa Kemal Atatürk, c. 1923">
            <a:extLst>
              <a:ext uri="{FF2B5EF4-FFF2-40B4-BE49-F238E27FC236}">
                <a16:creationId xmlns:a16="http://schemas.microsoft.com/office/drawing/2014/main" id="{53C3CD84-73EE-D44D-BF4E-F8BD6E6AE3F5}"/>
              </a:ext>
            </a:extLst>
          </p:cNvPr>
          <p:cNvPicPr>
            <a:picLocks noGrp="1" noChangeAspect="1"/>
          </p:cNvPicPr>
          <p:nvPr>
            <p:ph sz="quarter" idx="4"/>
          </p:nvPr>
        </p:nvPicPr>
        <p:blipFill>
          <a:blip r:embed="rId4"/>
          <a:stretch>
            <a:fillRect/>
          </a:stretch>
        </p:blipFill>
        <p:spPr>
          <a:xfrm>
            <a:off x="6593960" y="2980531"/>
            <a:ext cx="3314700" cy="2451100"/>
          </a:xfrm>
        </p:spPr>
      </p:pic>
    </p:spTree>
    <p:extLst>
      <p:ext uri="{BB962C8B-B14F-4D97-AF65-F5344CB8AC3E}">
        <p14:creationId xmlns:p14="http://schemas.microsoft.com/office/powerpoint/2010/main" val="494215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F3EB9B8-67AD-164E-920E-7BE9B791A519}"/>
              </a:ext>
            </a:extLst>
          </p:cNvPr>
          <p:cNvSpPr>
            <a:spLocks noGrp="1"/>
          </p:cNvSpPr>
          <p:nvPr>
            <p:ph type="sldNum" sz="quarter" idx="11"/>
          </p:nvPr>
        </p:nvSpPr>
        <p:spPr/>
        <p:txBody>
          <a:bodyPr/>
          <a:lstStyle/>
          <a:p>
            <a:fld id="{8D9B585A-681E-F548-A33B-8ADECC6BD89B}" type="slidenum">
              <a:rPr lang="en-US" smtClean="0"/>
              <a:pPr/>
              <a:t>11</a:t>
            </a:fld>
            <a:endParaRPr lang="en-US"/>
          </a:p>
        </p:txBody>
      </p:sp>
      <p:sp>
        <p:nvSpPr>
          <p:cNvPr id="2" name="Title 1">
            <a:extLst>
              <a:ext uri="{FF2B5EF4-FFF2-40B4-BE49-F238E27FC236}">
                <a16:creationId xmlns:a16="http://schemas.microsoft.com/office/drawing/2014/main" id="{8C4E8BFF-C7FC-DF44-B1AF-9EA3EE3ABBE6}"/>
              </a:ext>
            </a:extLst>
          </p:cNvPr>
          <p:cNvSpPr>
            <a:spLocks noGrp="1"/>
          </p:cNvSpPr>
          <p:nvPr>
            <p:ph type="title"/>
          </p:nvPr>
        </p:nvSpPr>
        <p:spPr/>
        <p:txBody>
          <a:bodyPr/>
          <a:lstStyle/>
          <a:p>
            <a:r>
              <a:rPr lang="en-US" dirty="0"/>
              <a:t>Activities</a:t>
            </a:r>
          </a:p>
        </p:txBody>
      </p:sp>
      <p:sp>
        <p:nvSpPr>
          <p:cNvPr id="3" name="Content Placeholder 2">
            <a:extLst>
              <a:ext uri="{FF2B5EF4-FFF2-40B4-BE49-F238E27FC236}">
                <a16:creationId xmlns:a16="http://schemas.microsoft.com/office/drawing/2014/main" id="{59A23B99-E6FD-3143-BAB5-2D2FE8C09453}"/>
              </a:ext>
            </a:extLst>
          </p:cNvPr>
          <p:cNvSpPr>
            <a:spLocks noGrp="1"/>
          </p:cNvSpPr>
          <p:nvPr>
            <p:ph sz="half" idx="1"/>
          </p:nvPr>
        </p:nvSpPr>
        <p:spPr>
          <a:xfrm>
            <a:off x="1099765" y="2363574"/>
            <a:ext cx="4572000" cy="2743201"/>
          </a:xfrm>
        </p:spPr>
        <p:txBody>
          <a:bodyPr>
            <a:normAutofit/>
          </a:bodyPr>
          <a:lstStyle/>
          <a:p>
            <a:pPr marL="457200" indent="-457200">
              <a:buFont typeface="Arial" panose="020B0604020202020204" pitchFamily="34" charset="0"/>
              <a:buChar char="•"/>
            </a:pPr>
            <a:r>
              <a:rPr lang="en-US" sz="3000" dirty="0" err="1"/>
              <a:t>Futbol</a:t>
            </a:r>
            <a:endParaRPr lang="en-US" sz="3000" dirty="0"/>
          </a:p>
          <a:p>
            <a:pPr marL="457200" indent="-457200">
              <a:buFont typeface="Arial" panose="020B0604020202020204" pitchFamily="34" charset="0"/>
              <a:buChar char="•"/>
            </a:pPr>
            <a:r>
              <a:rPr lang="en-US" sz="3000" dirty="0"/>
              <a:t>National holidays</a:t>
            </a:r>
          </a:p>
          <a:p>
            <a:pPr marL="457200" indent="-457200">
              <a:buFont typeface="Arial" panose="020B0604020202020204" pitchFamily="34" charset="0"/>
              <a:buChar char="•"/>
            </a:pPr>
            <a:r>
              <a:rPr lang="en-US" sz="3000" dirty="0"/>
              <a:t>National anthem</a:t>
            </a:r>
          </a:p>
          <a:p>
            <a:pPr marL="457200" indent="-457200">
              <a:buFont typeface="Arial" panose="020B0604020202020204" pitchFamily="34" charset="0"/>
              <a:buChar char="•"/>
            </a:pPr>
            <a:r>
              <a:rPr lang="en-US" sz="3000" dirty="0"/>
              <a:t>Student oath </a:t>
            </a:r>
          </a:p>
        </p:txBody>
      </p:sp>
      <p:pic>
        <p:nvPicPr>
          <p:cNvPr id="6" name="Content Placeholder 5" descr="Turkish footballers repeat military salutes in France match despite UEFA probe, 2019">
            <a:extLst>
              <a:ext uri="{FF2B5EF4-FFF2-40B4-BE49-F238E27FC236}">
                <a16:creationId xmlns:a16="http://schemas.microsoft.com/office/drawing/2014/main" id="{AF1C5EC2-7D07-5643-93E6-C415CB6B84EE}"/>
              </a:ext>
            </a:extLst>
          </p:cNvPr>
          <p:cNvPicPr>
            <a:picLocks noGrp="1" noChangeAspect="1"/>
          </p:cNvPicPr>
          <p:nvPr>
            <p:ph sz="half" idx="2"/>
          </p:nvPr>
        </p:nvPicPr>
        <p:blipFill>
          <a:blip r:embed="rId2"/>
          <a:stretch>
            <a:fillRect/>
          </a:stretch>
        </p:blipFill>
        <p:spPr>
          <a:xfrm>
            <a:off x="6289768" y="2363575"/>
            <a:ext cx="4865912" cy="2743200"/>
          </a:xfrm>
        </p:spPr>
      </p:pic>
    </p:spTree>
    <p:extLst>
      <p:ext uri="{BB962C8B-B14F-4D97-AF65-F5344CB8AC3E}">
        <p14:creationId xmlns:p14="http://schemas.microsoft.com/office/powerpoint/2010/main" val="2609460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863746B-B3E3-DE4B-8193-070D72104A85}"/>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12</a:t>
            </a:fld>
            <a:endParaRPr lang="en-US"/>
          </a:p>
        </p:txBody>
      </p:sp>
      <p:sp>
        <p:nvSpPr>
          <p:cNvPr id="2" name="Title 1">
            <a:extLst>
              <a:ext uri="{FF2B5EF4-FFF2-40B4-BE49-F238E27FC236}">
                <a16:creationId xmlns:a16="http://schemas.microsoft.com/office/drawing/2014/main" id="{FE097D9A-41A9-AF4F-AE7E-904D74948FCF}"/>
              </a:ext>
            </a:extLst>
          </p:cNvPr>
          <p:cNvSpPr>
            <a:spLocks noGrp="1"/>
          </p:cNvSpPr>
          <p:nvPr>
            <p:ph type="title"/>
          </p:nvPr>
        </p:nvSpPr>
        <p:spPr>
          <a:xfrm>
            <a:off x="1097280" y="457200"/>
            <a:ext cx="10061878" cy="1030369"/>
          </a:xfrm>
        </p:spPr>
        <p:txBody>
          <a:bodyPr/>
          <a:lstStyle/>
          <a:p>
            <a:r>
              <a:rPr lang="en-US" dirty="0"/>
              <a:t>Student Oath</a:t>
            </a:r>
          </a:p>
        </p:txBody>
      </p:sp>
      <p:sp>
        <p:nvSpPr>
          <p:cNvPr id="6" name="Content Placeholder 5">
            <a:extLst>
              <a:ext uri="{FF2B5EF4-FFF2-40B4-BE49-F238E27FC236}">
                <a16:creationId xmlns:a16="http://schemas.microsoft.com/office/drawing/2014/main" id="{483FD1FB-80CD-8D4A-B3C9-814738D99274}"/>
              </a:ext>
            </a:extLst>
          </p:cNvPr>
          <p:cNvSpPr>
            <a:spLocks noGrp="1"/>
          </p:cNvSpPr>
          <p:nvPr>
            <p:ph idx="1"/>
          </p:nvPr>
        </p:nvSpPr>
        <p:spPr>
          <a:xfrm>
            <a:off x="1097280" y="1645917"/>
            <a:ext cx="10061878" cy="4114800"/>
          </a:xfrm>
        </p:spPr>
        <p:txBody>
          <a:bodyPr>
            <a:normAutofit fontScale="62500" lnSpcReduction="20000"/>
          </a:bodyPr>
          <a:lstStyle/>
          <a:p>
            <a:r>
              <a:rPr lang="en-US" dirty="0" err="1"/>
              <a:t>Türküm</a:t>
            </a:r>
            <a:r>
              <a:rPr lang="en-US" dirty="0"/>
              <a:t>, </a:t>
            </a:r>
            <a:r>
              <a:rPr lang="en-US" dirty="0" err="1"/>
              <a:t>doğruyum</a:t>
            </a:r>
            <a:r>
              <a:rPr lang="en-US" dirty="0"/>
              <a:t>, </a:t>
            </a:r>
            <a:r>
              <a:rPr lang="en-US" dirty="0" err="1"/>
              <a:t>çalışkanım</a:t>
            </a:r>
            <a:r>
              <a:rPr lang="en-US" dirty="0"/>
              <a:t>. </a:t>
            </a:r>
            <a:r>
              <a:rPr lang="en-US" dirty="0" err="1"/>
              <a:t>Yasam</a:t>
            </a:r>
            <a:r>
              <a:rPr lang="en-US" dirty="0"/>
              <a:t>, </a:t>
            </a:r>
            <a:r>
              <a:rPr lang="en-US" dirty="0" err="1"/>
              <a:t>küçüklerimi</a:t>
            </a:r>
            <a:r>
              <a:rPr lang="en-US" dirty="0"/>
              <a:t> </a:t>
            </a:r>
            <a:r>
              <a:rPr lang="en-US" dirty="0" err="1"/>
              <a:t>korumak</a:t>
            </a:r>
            <a:r>
              <a:rPr lang="en-US" dirty="0"/>
              <a:t>, </a:t>
            </a:r>
            <a:r>
              <a:rPr lang="en-US" dirty="0" err="1"/>
              <a:t>büyüklerimi</a:t>
            </a:r>
            <a:r>
              <a:rPr lang="en-US" dirty="0"/>
              <a:t> </a:t>
            </a:r>
            <a:r>
              <a:rPr lang="en-US" dirty="0" err="1"/>
              <a:t>saymak</a:t>
            </a:r>
            <a:r>
              <a:rPr lang="en-US" dirty="0"/>
              <a:t>, </a:t>
            </a:r>
            <a:r>
              <a:rPr lang="en-US" dirty="0" err="1"/>
              <a:t>yurdumu</a:t>
            </a:r>
            <a:r>
              <a:rPr lang="en-US" dirty="0"/>
              <a:t>, </a:t>
            </a:r>
            <a:r>
              <a:rPr lang="en-US" dirty="0" err="1"/>
              <a:t>milletimi</a:t>
            </a:r>
            <a:r>
              <a:rPr lang="en-US" dirty="0"/>
              <a:t> </a:t>
            </a:r>
            <a:r>
              <a:rPr lang="en-US" dirty="0" err="1"/>
              <a:t>özümden</a:t>
            </a:r>
            <a:r>
              <a:rPr lang="en-US" dirty="0"/>
              <a:t> </a:t>
            </a:r>
            <a:r>
              <a:rPr lang="en-US" dirty="0" err="1"/>
              <a:t>çok</a:t>
            </a:r>
            <a:r>
              <a:rPr lang="en-US" dirty="0"/>
              <a:t> </a:t>
            </a:r>
            <a:r>
              <a:rPr lang="en-US" dirty="0" err="1"/>
              <a:t>sevmektir</a:t>
            </a:r>
            <a:r>
              <a:rPr lang="en-US" dirty="0"/>
              <a:t>. </a:t>
            </a:r>
            <a:r>
              <a:rPr lang="en-US" dirty="0" err="1"/>
              <a:t>Ülküm</a:t>
            </a:r>
            <a:r>
              <a:rPr lang="en-US" dirty="0"/>
              <a:t> </a:t>
            </a:r>
            <a:r>
              <a:rPr lang="en-US" dirty="0" err="1"/>
              <a:t>yükselmek</a:t>
            </a:r>
            <a:r>
              <a:rPr lang="en-US" dirty="0"/>
              <a:t>, </a:t>
            </a:r>
            <a:r>
              <a:rPr lang="en-US" dirty="0" err="1"/>
              <a:t>ileri</a:t>
            </a:r>
            <a:r>
              <a:rPr lang="en-US" dirty="0"/>
              <a:t> </a:t>
            </a:r>
            <a:r>
              <a:rPr lang="en-US" dirty="0" err="1"/>
              <a:t>gitmektir</a:t>
            </a:r>
            <a:r>
              <a:rPr lang="en-US" dirty="0"/>
              <a:t>. </a:t>
            </a:r>
            <a:r>
              <a:rPr lang="en-US" dirty="0" err="1"/>
              <a:t>Varlığım</a:t>
            </a:r>
            <a:r>
              <a:rPr lang="en-US" dirty="0"/>
              <a:t> </a:t>
            </a:r>
            <a:r>
              <a:rPr lang="en-US" dirty="0" err="1"/>
              <a:t>Türk</a:t>
            </a:r>
            <a:r>
              <a:rPr lang="en-US" dirty="0"/>
              <a:t> </a:t>
            </a:r>
            <a:r>
              <a:rPr lang="en-US" dirty="0" err="1"/>
              <a:t>varlığına</a:t>
            </a:r>
            <a:r>
              <a:rPr lang="en-US" dirty="0"/>
              <a:t> </a:t>
            </a:r>
            <a:r>
              <a:rPr lang="en-US" dirty="0" err="1"/>
              <a:t>armağan</a:t>
            </a:r>
            <a:r>
              <a:rPr lang="en-US" dirty="0"/>
              <a:t> </a:t>
            </a:r>
            <a:r>
              <a:rPr lang="en-US" dirty="0" err="1"/>
              <a:t>olsun</a:t>
            </a:r>
            <a:r>
              <a:rPr lang="en-US" dirty="0"/>
              <a:t>.</a:t>
            </a:r>
          </a:p>
          <a:p>
            <a:r>
              <a:rPr lang="en-US" dirty="0" err="1"/>
              <a:t>Ey</a:t>
            </a:r>
            <a:r>
              <a:rPr lang="en-US" dirty="0"/>
              <a:t> </a:t>
            </a:r>
            <a:r>
              <a:rPr lang="en-US" dirty="0" err="1"/>
              <a:t>bu</a:t>
            </a:r>
            <a:r>
              <a:rPr lang="en-US" dirty="0"/>
              <a:t> </a:t>
            </a:r>
            <a:r>
              <a:rPr lang="en-US" dirty="0" err="1"/>
              <a:t>günümüzü</a:t>
            </a:r>
            <a:r>
              <a:rPr lang="en-US" dirty="0"/>
              <a:t> </a:t>
            </a:r>
            <a:r>
              <a:rPr lang="en-US" dirty="0" err="1"/>
              <a:t>sağlayan</a:t>
            </a:r>
            <a:r>
              <a:rPr lang="en-US" dirty="0"/>
              <a:t>, Ulu Atatürk; </a:t>
            </a:r>
            <a:r>
              <a:rPr lang="en-US" dirty="0" err="1"/>
              <a:t>açtığın</a:t>
            </a:r>
            <a:r>
              <a:rPr lang="en-US" dirty="0"/>
              <a:t> </a:t>
            </a:r>
            <a:r>
              <a:rPr lang="en-US" dirty="0" err="1"/>
              <a:t>yolda</a:t>
            </a:r>
            <a:r>
              <a:rPr lang="en-US" dirty="0"/>
              <a:t>, </a:t>
            </a:r>
            <a:r>
              <a:rPr lang="en-US" dirty="0" err="1"/>
              <a:t>kurduğun</a:t>
            </a:r>
            <a:r>
              <a:rPr lang="en-US" dirty="0"/>
              <a:t> </a:t>
            </a:r>
            <a:r>
              <a:rPr lang="en-US" dirty="0" err="1"/>
              <a:t>ülküde</a:t>
            </a:r>
            <a:r>
              <a:rPr lang="en-US" dirty="0"/>
              <a:t>, </a:t>
            </a:r>
            <a:r>
              <a:rPr lang="en-US" dirty="0" err="1"/>
              <a:t>gösterdiğin</a:t>
            </a:r>
            <a:r>
              <a:rPr lang="en-US" dirty="0"/>
              <a:t> </a:t>
            </a:r>
            <a:r>
              <a:rPr lang="en-US" dirty="0" err="1"/>
              <a:t>amaçta</a:t>
            </a:r>
            <a:r>
              <a:rPr lang="en-US" dirty="0"/>
              <a:t> </a:t>
            </a:r>
            <a:r>
              <a:rPr lang="en-US" dirty="0" err="1"/>
              <a:t>hiç</a:t>
            </a:r>
            <a:r>
              <a:rPr lang="en-US" dirty="0"/>
              <a:t> </a:t>
            </a:r>
            <a:r>
              <a:rPr lang="en-US" dirty="0" err="1"/>
              <a:t>durmadan</a:t>
            </a:r>
            <a:r>
              <a:rPr lang="en-US" dirty="0"/>
              <a:t> </a:t>
            </a:r>
            <a:r>
              <a:rPr lang="en-US" dirty="0" err="1"/>
              <a:t>yürüyeceğime</a:t>
            </a:r>
            <a:r>
              <a:rPr lang="en-US" dirty="0"/>
              <a:t> ant </a:t>
            </a:r>
            <a:r>
              <a:rPr lang="en-US" dirty="0" err="1"/>
              <a:t>içerim</a:t>
            </a:r>
            <a:r>
              <a:rPr lang="en-US" dirty="0"/>
              <a:t>.</a:t>
            </a:r>
          </a:p>
          <a:p>
            <a:r>
              <a:rPr lang="en-US" dirty="0"/>
              <a:t>Ne </a:t>
            </a:r>
            <a:r>
              <a:rPr lang="en-US" dirty="0" err="1"/>
              <a:t>mutlu</a:t>
            </a:r>
            <a:r>
              <a:rPr lang="en-US" dirty="0"/>
              <a:t> </a:t>
            </a:r>
            <a:r>
              <a:rPr lang="en-US" dirty="0" err="1"/>
              <a:t>Türküm</a:t>
            </a:r>
            <a:r>
              <a:rPr lang="en-US" dirty="0"/>
              <a:t> </a:t>
            </a:r>
            <a:r>
              <a:rPr lang="en-US" dirty="0" err="1"/>
              <a:t>diyene</a:t>
            </a:r>
            <a:r>
              <a:rPr lang="en-US" dirty="0"/>
              <a:t>.</a:t>
            </a:r>
          </a:p>
          <a:p>
            <a:r>
              <a:rPr lang="en-US" dirty="0"/>
              <a:t>I am Turkish, honest and hardworking. My principle is to protect the younger, to respect the elder, to love my homeland and my nation more than myself. My ideal is to rise, to progress. My existence shall be dedicated to the Turkish existence.</a:t>
            </a:r>
          </a:p>
          <a:p>
            <a:r>
              <a:rPr lang="en-US" dirty="0"/>
              <a:t>O Great Atatürk, who had created our life of today; on the path that you have paved, in the country that you established, I swear to walk incessantly with the purposes that you have set.</a:t>
            </a:r>
          </a:p>
          <a:p>
            <a:r>
              <a:rPr lang="en-US" dirty="0"/>
              <a:t>How happy is the one who says "I am Turkish."</a:t>
            </a:r>
          </a:p>
        </p:txBody>
      </p:sp>
    </p:spTree>
    <p:extLst>
      <p:ext uri="{BB962C8B-B14F-4D97-AF65-F5344CB8AC3E}">
        <p14:creationId xmlns:p14="http://schemas.microsoft.com/office/powerpoint/2010/main" val="1060277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0FE4EC-CC72-534B-BD69-EEE49ECF5822}"/>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13</a:t>
            </a:fld>
            <a:endParaRPr lang="en-US"/>
          </a:p>
        </p:txBody>
      </p:sp>
      <p:sp>
        <p:nvSpPr>
          <p:cNvPr id="2" name="Title 1">
            <a:extLst>
              <a:ext uri="{FF2B5EF4-FFF2-40B4-BE49-F238E27FC236}">
                <a16:creationId xmlns:a16="http://schemas.microsoft.com/office/drawing/2014/main" id="{C6141220-EF26-CF41-B576-FCBD00D3A9E8}"/>
              </a:ext>
            </a:extLst>
          </p:cNvPr>
          <p:cNvSpPr>
            <a:spLocks noGrp="1"/>
          </p:cNvSpPr>
          <p:nvPr>
            <p:ph type="title"/>
          </p:nvPr>
        </p:nvSpPr>
        <p:spPr>
          <a:xfrm>
            <a:off x="1097280" y="457200"/>
            <a:ext cx="10061878" cy="1030369"/>
          </a:xfrm>
        </p:spPr>
        <p:txBody>
          <a:bodyPr/>
          <a:lstStyle/>
          <a:p>
            <a:r>
              <a:rPr lang="en-US" dirty="0"/>
              <a:t>“I Am Turkish”</a:t>
            </a:r>
          </a:p>
        </p:txBody>
      </p:sp>
      <p:sp>
        <p:nvSpPr>
          <p:cNvPr id="3" name="Content Placeholder 2">
            <a:extLst>
              <a:ext uri="{FF2B5EF4-FFF2-40B4-BE49-F238E27FC236}">
                <a16:creationId xmlns:a16="http://schemas.microsoft.com/office/drawing/2014/main" id="{0C19F898-4024-9747-A270-83BE24D05ACD}"/>
              </a:ext>
            </a:extLst>
          </p:cNvPr>
          <p:cNvSpPr>
            <a:spLocks noGrp="1"/>
          </p:cNvSpPr>
          <p:nvPr>
            <p:ph idx="1"/>
          </p:nvPr>
        </p:nvSpPr>
        <p:spPr>
          <a:xfrm>
            <a:off x="1096963" y="1646238"/>
            <a:ext cx="10061575" cy="3191980"/>
          </a:xfrm>
        </p:spPr>
        <p:txBody>
          <a:bodyPr numCol="2" spcCol="457200" anchor="ctr">
            <a:noAutofit/>
          </a:bodyPr>
          <a:lstStyle/>
          <a:p>
            <a:pPr marL="457200" indent="-457200">
              <a:buFont typeface="Arial" panose="020B0604020202020204" pitchFamily="34" charset="0"/>
              <a:buChar char="•"/>
            </a:pPr>
            <a:r>
              <a:rPr lang="en-US" dirty="0"/>
              <a:t>Kurds</a:t>
            </a:r>
          </a:p>
          <a:p>
            <a:pPr marL="457200" indent="-457200">
              <a:buFont typeface="Arial" panose="020B0604020202020204" pitchFamily="34" charset="0"/>
              <a:buChar char="•"/>
            </a:pPr>
            <a:r>
              <a:rPr lang="en-US" dirty="0"/>
              <a:t>Roma</a:t>
            </a:r>
          </a:p>
          <a:p>
            <a:pPr marL="457200" indent="-457200">
              <a:buFont typeface="Arial" panose="020B0604020202020204" pitchFamily="34" charset="0"/>
              <a:buChar char="•"/>
            </a:pPr>
            <a:r>
              <a:rPr lang="en-US" dirty="0"/>
              <a:t>Laz</a:t>
            </a:r>
          </a:p>
          <a:p>
            <a:pPr marL="457200" indent="-457200">
              <a:buFont typeface="Arial" panose="020B0604020202020204" pitchFamily="34" charset="0"/>
              <a:buChar char="•"/>
            </a:pPr>
            <a:r>
              <a:rPr lang="en-US" dirty="0"/>
              <a:t>Jews</a:t>
            </a:r>
          </a:p>
          <a:p>
            <a:pPr marL="457200" indent="-457200">
              <a:buFont typeface="Arial" panose="020B0604020202020204" pitchFamily="34" charset="0"/>
              <a:buChar char="•"/>
            </a:pPr>
            <a:r>
              <a:rPr lang="en-US" dirty="0"/>
              <a:t>Christians</a:t>
            </a:r>
          </a:p>
          <a:p>
            <a:pPr marL="457200" indent="-457200">
              <a:buFont typeface="Arial" panose="020B0604020202020204" pitchFamily="34" charset="0"/>
              <a:buChar char="•"/>
            </a:pPr>
            <a:r>
              <a:rPr lang="en-US" dirty="0" err="1"/>
              <a:t>Alevis</a:t>
            </a:r>
            <a:endParaRPr lang="en-US" dirty="0"/>
          </a:p>
          <a:p>
            <a:pPr marL="457200" indent="-457200">
              <a:buFont typeface="Arial" panose="020B0604020202020204" pitchFamily="34" charset="0"/>
              <a:buChar char="•"/>
            </a:pPr>
            <a:r>
              <a:rPr lang="en-US" dirty="0"/>
              <a:t>LGBTQ</a:t>
            </a:r>
          </a:p>
        </p:txBody>
      </p:sp>
    </p:spTree>
    <p:extLst>
      <p:ext uri="{BB962C8B-B14F-4D97-AF65-F5344CB8AC3E}">
        <p14:creationId xmlns:p14="http://schemas.microsoft.com/office/powerpoint/2010/main" val="2749776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1FFAEB-E005-A249-8292-56F3FC3B33EC}"/>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14</a:t>
            </a:fld>
            <a:endParaRPr lang="en-US"/>
          </a:p>
        </p:txBody>
      </p:sp>
      <p:sp>
        <p:nvSpPr>
          <p:cNvPr id="4" name="Title 3">
            <a:extLst>
              <a:ext uri="{FF2B5EF4-FFF2-40B4-BE49-F238E27FC236}">
                <a16:creationId xmlns:a16="http://schemas.microsoft.com/office/drawing/2014/main" id="{A7D54706-ECAB-584B-AF96-10731DA7BAF6}"/>
              </a:ext>
            </a:extLst>
          </p:cNvPr>
          <p:cNvSpPr>
            <a:spLocks noGrp="1"/>
          </p:cNvSpPr>
          <p:nvPr>
            <p:ph type="title"/>
          </p:nvPr>
        </p:nvSpPr>
        <p:spPr>
          <a:xfrm>
            <a:off x="1099765" y="457200"/>
            <a:ext cx="10058400" cy="1056319"/>
          </a:xfrm>
        </p:spPr>
        <p:txBody>
          <a:bodyPr/>
          <a:lstStyle/>
          <a:p>
            <a:r>
              <a:rPr lang="en-US" dirty="0"/>
              <a:t>“I Am American”</a:t>
            </a:r>
          </a:p>
        </p:txBody>
      </p:sp>
      <p:sp>
        <p:nvSpPr>
          <p:cNvPr id="11" name="Text Placeholder 10">
            <a:extLst>
              <a:ext uri="{FF2B5EF4-FFF2-40B4-BE49-F238E27FC236}">
                <a16:creationId xmlns:a16="http://schemas.microsoft.com/office/drawing/2014/main" id="{1267F66E-388D-9740-93BE-0E6E4D16AC55}"/>
              </a:ext>
            </a:extLst>
          </p:cNvPr>
          <p:cNvSpPr>
            <a:spLocks noGrp="1"/>
          </p:cNvSpPr>
          <p:nvPr>
            <p:ph type="body" idx="1"/>
          </p:nvPr>
        </p:nvSpPr>
        <p:spPr>
          <a:xfrm>
            <a:off x="1106471" y="2011680"/>
            <a:ext cx="4572000" cy="731520"/>
          </a:xfrm>
        </p:spPr>
        <p:txBody>
          <a:bodyPr anchor="ctr">
            <a:noAutofit/>
          </a:bodyPr>
          <a:lstStyle/>
          <a:p>
            <a:r>
              <a:rPr lang="en-US" dirty="0"/>
              <a:t>Colin Kaepernick Taking a Knee</a:t>
            </a:r>
          </a:p>
        </p:txBody>
      </p:sp>
      <p:pic>
        <p:nvPicPr>
          <p:cNvPr id="8" name="Content Placeholder 7" descr="Photo of Colin Kaepernick taking a knee at an American football game">
            <a:extLst>
              <a:ext uri="{FF2B5EF4-FFF2-40B4-BE49-F238E27FC236}">
                <a16:creationId xmlns:a16="http://schemas.microsoft.com/office/drawing/2014/main" id="{0EF9E979-CA46-2F4C-993A-A8A6031542AE}"/>
              </a:ext>
            </a:extLst>
          </p:cNvPr>
          <p:cNvPicPr>
            <a:picLocks noGrp="1" noChangeAspect="1"/>
          </p:cNvPicPr>
          <p:nvPr>
            <p:ph sz="half" idx="2"/>
          </p:nvPr>
        </p:nvPicPr>
        <p:blipFill rotWithShape="1">
          <a:blip r:embed="rId2"/>
          <a:srcRect t="8537" b="4149"/>
          <a:stretch/>
        </p:blipFill>
        <p:spPr>
          <a:xfrm>
            <a:off x="1892120" y="3042293"/>
            <a:ext cx="2610432" cy="2923915"/>
          </a:xfrm>
        </p:spPr>
      </p:pic>
      <p:sp>
        <p:nvSpPr>
          <p:cNvPr id="12" name="Text Placeholder 11">
            <a:extLst>
              <a:ext uri="{FF2B5EF4-FFF2-40B4-BE49-F238E27FC236}">
                <a16:creationId xmlns:a16="http://schemas.microsoft.com/office/drawing/2014/main" id="{9B1F79B2-1BCD-DF43-86C7-3E7E5CEC9FBE}"/>
              </a:ext>
            </a:extLst>
          </p:cNvPr>
          <p:cNvSpPr>
            <a:spLocks noGrp="1"/>
          </p:cNvSpPr>
          <p:nvPr>
            <p:ph type="body" sz="quarter" idx="3"/>
          </p:nvPr>
        </p:nvSpPr>
        <p:spPr>
          <a:xfrm>
            <a:off x="6592871" y="2011680"/>
            <a:ext cx="4572000" cy="731520"/>
          </a:xfrm>
        </p:spPr>
        <p:txBody>
          <a:bodyPr anchor="ctr">
            <a:noAutofit/>
          </a:bodyPr>
          <a:lstStyle/>
          <a:p>
            <a:r>
              <a:rPr lang="en-US" dirty="0"/>
              <a:t>Decapitated Statue of Christopher Columbus in Boston, 2020</a:t>
            </a:r>
          </a:p>
        </p:txBody>
      </p:sp>
      <p:pic>
        <p:nvPicPr>
          <p:cNvPr id="10" name="Content Placeholder 9" descr="Decapitated statue of Christopher Columbus in Boston, 2020">
            <a:extLst>
              <a:ext uri="{FF2B5EF4-FFF2-40B4-BE49-F238E27FC236}">
                <a16:creationId xmlns:a16="http://schemas.microsoft.com/office/drawing/2014/main" id="{8ECF62D0-B849-C740-854A-0E7F1377F67B}"/>
              </a:ext>
            </a:extLst>
          </p:cNvPr>
          <p:cNvPicPr>
            <a:picLocks noGrp="1" noChangeAspect="1"/>
          </p:cNvPicPr>
          <p:nvPr>
            <p:ph sz="quarter" idx="4"/>
          </p:nvPr>
        </p:nvPicPr>
        <p:blipFill>
          <a:blip r:embed="rId3"/>
          <a:stretch>
            <a:fillRect/>
          </a:stretch>
        </p:blipFill>
        <p:spPr>
          <a:xfrm>
            <a:off x="6684566" y="3044141"/>
            <a:ext cx="4388644" cy="2925763"/>
          </a:xfrm>
        </p:spPr>
      </p:pic>
    </p:spTree>
    <p:extLst>
      <p:ext uri="{BB962C8B-B14F-4D97-AF65-F5344CB8AC3E}">
        <p14:creationId xmlns:p14="http://schemas.microsoft.com/office/powerpoint/2010/main" val="3633322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315FE5E-F34A-CB43-887B-675D370736E8}"/>
              </a:ext>
            </a:extLst>
          </p:cNvPr>
          <p:cNvSpPr>
            <a:spLocks noGrp="1"/>
          </p:cNvSpPr>
          <p:nvPr>
            <p:ph type="sldNum" sz="quarter" idx="11"/>
          </p:nvPr>
        </p:nvSpPr>
        <p:spPr/>
        <p:txBody>
          <a:bodyPr/>
          <a:lstStyle/>
          <a:p>
            <a:fld id="{8D9B585A-681E-F548-A33B-8ADECC6BD89B}" type="slidenum">
              <a:rPr lang="en-US" smtClean="0"/>
              <a:pPr/>
              <a:t>15</a:t>
            </a:fld>
            <a:endParaRPr lang="en-US"/>
          </a:p>
        </p:txBody>
      </p:sp>
      <p:sp>
        <p:nvSpPr>
          <p:cNvPr id="2" name="Title 1">
            <a:extLst>
              <a:ext uri="{FF2B5EF4-FFF2-40B4-BE49-F238E27FC236}">
                <a16:creationId xmlns:a16="http://schemas.microsoft.com/office/drawing/2014/main" id="{02EA7939-9CE8-454E-9E6E-83FC0E01C99B}"/>
              </a:ext>
            </a:extLst>
          </p:cNvPr>
          <p:cNvSpPr>
            <a:spLocks noGrp="1"/>
          </p:cNvSpPr>
          <p:nvPr>
            <p:ph type="title"/>
          </p:nvPr>
        </p:nvSpPr>
        <p:spPr/>
        <p:txBody>
          <a:bodyPr/>
          <a:lstStyle/>
          <a:p>
            <a:r>
              <a:rPr lang="en-US" dirty="0"/>
              <a:t>East/West</a:t>
            </a:r>
          </a:p>
        </p:txBody>
      </p:sp>
      <p:sp>
        <p:nvSpPr>
          <p:cNvPr id="5" name="Content Placeholder 4">
            <a:extLst>
              <a:ext uri="{FF2B5EF4-FFF2-40B4-BE49-F238E27FC236}">
                <a16:creationId xmlns:a16="http://schemas.microsoft.com/office/drawing/2014/main" id="{B64987B8-391F-FB43-8C30-6742AD1B8B2D}"/>
              </a:ext>
            </a:extLst>
          </p:cNvPr>
          <p:cNvSpPr>
            <a:spLocks noGrp="1"/>
          </p:cNvSpPr>
          <p:nvPr>
            <p:ph idx="1"/>
          </p:nvPr>
        </p:nvSpPr>
        <p:spPr>
          <a:xfrm>
            <a:off x="1099765" y="2015732"/>
            <a:ext cx="10061878" cy="3702162"/>
          </a:xfrm>
        </p:spPr>
        <p:txBody>
          <a:bodyPr numCol="2" spcCol="457200">
            <a:noAutofit/>
          </a:bodyPr>
          <a:lstStyle/>
          <a:p>
            <a:pPr marL="457200" indent="-457200">
              <a:lnSpc>
                <a:spcPct val="100000"/>
              </a:lnSpc>
              <a:buFont typeface="Arial" panose="020B0604020202020204" pitchFamily="34" charset="0"/>
              <a:buChar char="•"/>
            </a:pPr>
            <a:r>
              <a:rPr lang="en-US" dirty="0"/>
              <a:t>Relations between countries, for example Turkey and the U.S.</a:t>
            </a:r>
          </a:p>
          <a:p>
            <a:pPr marL="457200" indent="-457200">
              <a:lnSpc>
                <a:spcPct val="100000"/>
              </a:lnSpc>
              <a:buFont typeface="Arial" panose="020B0604020202020204" pitchFamily="34" charset="0"/>
              <a:buChar char="•"/>
            </a:pPr>
            <a:r>
              <a:rPr lang="en-US" dirty="0"/>
              <a:t>What does it mean to be “Western”?</a:t>
            </a:r>
          </a:p>
          <a:p>
            <a:pPr marL="457200" indent="-457200">
              <a:lnSpc>
                <a:spcPct val="100000"/>
              </a:lnSpc>
              <a:buFont typeface="Arial" panose="020B0604020202020204" pitchFamily="34" charset="0"/>
              <a:buChar char="•"/>
            </a:pPr>
            <a:r>
              <a:rPr lang="en-US" dirty="0"/>
              <a:t>What does it mean to be “Eastern”? </a:t>
            </a:r>
          </a:p>
          <a:p>
            <a:pPr marL="457200" indent="-457200">
              <a:lnSpc>
                <a:spcPct val="100000"/>
              </a:lnSpc>
              <a:buFont typeface="Arial" panose="020B0604020202020204" pitchFamily="34" charset="0"/>
              <a:buChar char="•"/>
            </a:pPr>
            <a:r>
              <a:rPr lang="en-US" dirty="0"/>
              <a:t>Is the U.S. in the East or West?</a:t>
            </a:r>
          </a:p>
          <a:p>
            <a:pPr marL="457200" indent="-457200">
              <a:lnSpc>
                <a:spcPct val="100000"/>
              </a:lnSpc>
              <a:buFont typeface="Arial" panose="020B0604020202020204" pitchFamily="34" charset="0"/>
              <a:buChar char="•"/>
            </a:pPr>
            <a:r>
              <a:rPr lang="en-US" dirty="0"/>
              <a:t>Is Turkey in the East or West?</a:t>
            </a:r>
          </a:p>
          <a:p>
            <a:pPr marL="457200" indent="-457200">
              <a:lnSpc>
                <a:spcPct val="100000"/>
              </a:lnSpc>
              <a:buFont typeface="Arial" panose="020B0604020202020204" pitchFamily="34" charset="0"/>
              <a:buChar char="•"/>
            </a:pPr>
            <a:r>
              <a:rPr lang="en-US" dirty="0"/>
              <a:t>Turkey as a bridge </a:t>
            </a:r>
          </a:p>
        </p:txBody>
      </p:sp>
    </p:spTree>
    <p:extLst>
      <p:ext uri="{BB962C8B-B14F-4D97-AF65-F5344CB8AC3E}">
        <p14:creationId xmlns:p14="http://schemas.microsoft.com/office/powerpoint/2010/main" val="596306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B32BB14-2D90-7E4D-9DB5-A84765180711}"/>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16</a:t>
            </a:fld>
            <a:endParaRPr lang="en-US"/>
          </a:p>
        </p:txBody>
      </p:sp>
      <p:sp>
        <p:nvSpPr>
          <p:cNvPr id="2" name="Title 1">
            <a:extLst>
              <a:ext uri="{FF2B5EF4-FFF2-40B4-BE49-F238E27FC236}">
                <a16:creationId xmlns:a16="http://schemas.microsoft.com/office/drawing/2014/main" id="{A8EC1795-01E8-CF40-96A9-EB385F617933}"/>
              </a:ext>
            </a:extLst>
          </p:cNvPr>
          <p:cNvSpPr>
            <a:spLocks noGrp="1"/>
          </p:cNvSpPr>
          <p:nvPr>
            <p:ph type="title"/>
          </p:nvPr>
        </p:nvSpPr>
        <p:spPr>
          <a:xfrm>
            <a:off x="1097280" y="457200"/>
            <a:ext cx="10061878" cy="1030369"/>
          </a:xfrm>
        </p:spPr>
        <p:txBody>
          <a:bodyPr/>
          <a:lstStyle/>
          <a:p>
            <a:r>
              <a:rPr lang="en-US" dirty="0"/>
              <a:t>In-class Activity:  Watch and Discuss</a:t>
            </a:r>
          </a:p>
        </p:txBody>
      </p:sp>
      <p:sp>
        <p:nvSpPr>
          <p:cNvPr id="3" name="Content Placeholder 2">
            <a:extLst>
              <a:ext uri="{FF2B5EF4-FFF2-40B4-BE49-F238E27FC236}">
                <a16:creationId xmlns:a16="http://schemas.microsoft.com/office/drawing/2014/main" id="{05D285DF-0F43-2645-9B94-8E933F355B9E}"/>
              </a:ext>
            </a:extLst>
          </p:cNvPr>
          <p:cNvSpPr>
            <a:spLocks noGrp="1"/>
          </p:cNvSpPr>
          <p:nvPr>
            <p:ph idx="1"/>
          </p:nvPr>
        </p:nvSpPr>
        <p:spPr>
          <a:xfrm>
            <a:off x="1097280" y="1645917"/>
            <a:ext cx="10061878" cy="4114800"/>
          </a:xfrm>
        </p:spPr>
        <p:txBody>
          <a:bodyPr>
            <a:normAutofit fontScale="92500" lnSpcReduction="20000"/>
          </a:bodyPr>
          <a:lstStyle/>
          <a:p>
            <a:r>
              <a:rPr lang="en-US" dirty="0">
                <a:hlinkClick r:id="rId2"/>
              </a:rPr>
              <a:t>Discovery Channel’s Flavor of Turkey video</a:t>
            </a:r>
            <a:r>
              <a:rPr lang="en-US" dirty="0"/>
              <a:t> (</a:t>
            </a:r>
            <a:r>
              <a:rPr lang="en-US" dirty="0" err="1"/>
              <a:t>youtu.be</a:t>
            </a:r>
            <a:r>
              <a:rPr lang="en-US" dirty="0"/>
              <a:t>/auDyTT9EWrI)</a:t>
            </a:r>
          </a:p>
          <a:p>
            <a:r>
              <a:rPr lang="en-US" b="1" dirty="0"/>
              <a:t>As you watch: </a:t>
            </a:r>
          </a:p>
          <a:p>
            <a:pPr marL="457200" indent="-457200">
              <a:buFont typeface="Arial" panose="020B0604020202020204" pitchFamily="34" charset="0"/>
              <a:buChar char="•"/>
            </a:pPr>
            <a:r>
              <a:rPr lang="en-US" dirty="0"/>
              <a:t>Write down some of the words or phrases you hear used to describe Turkey.</a:t>
            </a:r>
          </a:p>
          <a:p>
            <a:pPr marL="457200" indent="-457200">
              <a:buFont typeface="Arial" panose="020B0604020202020204" pitchFamily="34" charset="0"/>
              <a:buChar char="•"/>
            </a:pPr>
            <a:r>
              <a:rPr lang="en-US" dirty="0"/>
              <a:t>Describe the images that are used to portray Turkey.</a:t>
            </a:r>
          </a:p>
          <a:p>
            <a:pPr marL="457200" indent="-457200">
              <a:buFont typeface="Arial" panose="020B0604020202020204" pitchFamily="34" charset="0"/>
              <a:buChar char="•"/>
            </a:pPr>
            <a:r>
              <a:rPr lang="en-US" dirty="0"/>
              <a:t>Note any sounds you hear in the video, like music, and the effect it has on you.</a:t>
            </a:r>
          </a:p>
        </p:txBody>
      </p:sp>
    </p:spTree>
    <p:extLst>
      <p:ext uri="{BB962C8B-B14F-4D97-AF65-F5344CB8AC3E}">
        <p14:creationId xmlns:p14="http://schemas.microsoft.com/office/powerpoint/2010/main" val="602311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41B4391-4F9F-4343-9F1D-C10C34F9BED0}"/>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17</a:t>
            </a:fld>
            <a:endParaRPr lang="en-US"/>
          </a:p>
        </p:txBody>
      </p:sp>
      <p:sp>
        <p:nvSpPr>
          <p:cNvPr id="2" name="Title 1">
            <a:extLst>
              <a:ext uri="{FF2B5EF4-FFF2-40B4-BE49-F238E27FC236}">
                <a16:creationId xmlns:a16="http://schemas.microsoft.com/office/drawing/2014/main" id="{89EEFB8D-1104-2B44-8364-1903C7BA8E77}"/>
              </a:ext>
            </a:extLst>
          </p:cNvPr>
          <p:cNvSpPr>
            <a:spLocks noGrp="1"/>
          </p:cNvSpPr>
          <p:nvPr>
            <p:ph type="title"/>
          </p:nvPr>
        </p:nvSpPr>
        <p:spPr>
          <a:xfrm>
            <a:off x="1097280" y="457200"/>
            <a:ext cx="10061878" cy="1030369"/>
          </a:xfrm>
        </p:spPr>
        <p:txBody>
          <a:bodyPr/>
          <a:lstStyle/>
          <a:p>
            <a:r>
              <a:rPr lang="en-US" dirty="0"/>
              <a:t>Discuss</a:t>
            </a:r>
          </a:p>
        </p:txBody>
      </p:sp>
      <p:sp>
        <p:nvSpPr>
          <p:cNvPr id="3" name="Content Placeholder 2">
            <a:extLst>
              <a:ext uri="{FF2B5EF4-FFF2-40B4-BE49-F238E27FC236}">
                <a16:creationId xmlns:a16="http://schemas.microsoft.com/office/drawing/2014/main" id="{B5FD0671-5615-C343-A06D-0AF7F8DD3EFC}"/>
              </a:ext>
            </a:extLst>
          </p:cNvPr>
          <p:cNvSpPr>
            <a:spLocks noGrp="1"/>
          </p:cNvSpPr>
          <p:nvPr>
            <p:ph idx="1"/>
          </p:nvPr>
        </p:nvSpPr>
        <p:spPr>
          <a:xfrm>
            <a:off x="1097280" y="1645917"/>
            <a:ext cx="10061878" cy="4114800"/>
          </a:xfrm>
        </p:spPr>
        <p:txBody>
          <a:bodyPr>
            <a:normAutofit fontScale="70000" lnSpcReduction="20000"/>
          </a:bodyPr>
          <a:lstStyle/>
          <a:p>
            <a:r>
              <a:rPr lang="en-US" dirty="0"/>
              <a:t>What impressions do you get? If you only watched this film and had never been to Turkey, what would you expect to find there?</a:t>
            </a:r>
          </a:p>
          <a:p>
            <a:r>
              <a:rPr lang="en-US" dirty="0"/>
              <a:t>Do you see the East or West portrayed in the images in the film? Why do representations sometimes emphasize foreign, exotic, or "other" aspects of society and physical surroundings?</a:t>
            </a:r>
          </a:p>
          <a:p>
            <a:r>
              <a:rPr lang="en-US" dirty="0"/>
              <a:t>History is valued in Turkey, but it is also how Turkey is sold to tourists – two different motives operating at the same time. How does this complicate representations of Turkey?</a:t>
            </a:r>
          </a:p>
          <a:p>
            <a:r>
              <a:rPr lang="en-US" dirty="0"/>
              <a:t>The video doesn't emphasize class issues, poverty, or political turmoil. But it tells us about representation and how it works. What did they choose to show and not to show? Why?</a:t>
            </a:r>
          </a:p>
          <a:p>
            <a:r>
              <a:rPr lang="en-US" dirty="0"/>
              <a:t>What would you include in a tourist video about the U.S.?</a:t>
            </a:r>
          </a:p>
        </p:txBody>
      </p:sp>
    </p:spTree>
    <p:extLst>
      <p:ext uri="{BB962C8B-B14F-4D97-AF65-F5344CB8AC3E}">
        <p14:creationId xmlns:p14="http://schemas.microsoft.com/office/powerpoint/2010/main" val="3881719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1D17FF63-D0C1-A949-8C71-6FB22B47F767}"/>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18</a:t>
            </a:fld>
            <a:endParaRPr lang="en-US"/>
          </a:p>
        </p:txBody>
      </p:sp>
      <p:sp>
        <p:nvSpPr>
          <p:cNvPr id="2" name="Title 1">
            <a:extLst>
              <a:ext uri="{FF2B5EF4-FFF2-40B4-BE49-F238E27FC236}">
                <a16:creationId xmlns:a16="http://schemas.microsoft.com/office/drawing/2014/main" id="{AF692FEE-6C79-1A4B-8211-3828F289D4E7}"/>
              </a:ext>
            </a:extLst>
          </p:cNvPr>
          <p:cNvSpPr>
            <a:spLocks noGrp="1"/>
          </p:cNvSpPr>
          <p:nvPr>
            <p:ph type="title"/>
          </p:nvPr>
        </p:nvSpPr>
        <p:spPr>
          <a:xfrm>
            <a:off x="1097280" y="457200"/>
            <a:ext cx="10061878" cy="1030369"/>
          </a:xfrm>
        </p:spPr>
        <p:txBody>
          <a:bodyPr/>
          <a:lstStyle/>
          <a:p>
            <a:r>
              <a:rPr lang="en-US" dirty="0"/>
              <a:t>Resume Builders for students</a:t>
            </a:r>
          </a:p>
        </p:txBody>
      </p:sp>
      <p:sp>
        <p:nvSpPr>
          <p:cNvPr id="3" name="Content Placeholder 2">
            <a:extLst>
              <a:ext uri="{FF2B5EF4-FFF2-40B4-BE49-F238E27FC236}">
                <a16:creationId xmlns:a16="http://schemas.microsoft.com/office/drawing/2014/main" id="{A5FE9532-ED80-7946-A33B-B383797181FB}"/>
              </a:ext>
            </a:extLst>
          </p:cNvPr>
          <p:cNvSpPr>
            <a:spLocks noGrp="1"/>
          </p:cNvSpPr>
          <p:nvPr>
            <p:ph idx="1"/>
          </p:nvPr>
        </p:nvSpPr>
        <p:spPr>
          <a:xfrm>
            <a:off x="1097280" y="1645917"/>
            <a:ext cx="10061878" cy="4114800"/>
          </a:xfrm>
        </p:spPr>
        <p:txBody>
          <a:bodyPr>
            <a:normAutofit fontScale="92500" lnSpcReduction="20000"/>
          </a:bodyPr>
          <a:lstStyle/>
          <a:p>
            <a:pPr marL="457200" indent="-457200">
              <a:buFont typeface="Arial" panose="020B0604020202020204" pitchFamily="34" charset="0"/>
              <a:buChar char="•"/>
            </a:pPr>
            <a:r>
              <a:rPr lang="en-US" dirty="0"/>
              <a:t>Intercultural Development Inventory provides an assessment of intercultural awareness and individualized “next steps” for continued growth. </a:t>
            </a:r>
          </a:p>
          <a:p>
            <a:pPr marL="457200" indent="-457200">
              <a:buFont typeface="Arial" panose="020B0604020202020204" pitchFamily="34" charset="0"/>
              <a:buChar char="•"/>
            </a:pPr>
            <a:r>
              <a:rPr lang="en-US" dirty="0">
                <a:hlinkClick r:id="rId3"/>
              </a:rPr>
              <a:t>Global Competence Certificate (GCC)</a:t>
            </a:r>
            <a:r>
              <a:rPr lang="en-US" dirty="0"/>
              <a:t> (</a:t>
            </a:r>
            <a:r>
              <a:rPr lang="en-US" dirty="0" err="1"/>
              <a:t>globalup.com</a:t>
            </a:r>
            <a:r>
              <a:rPr lang="en-US" dirty="0"/>
              <a:t>)  </a:t>
            </a:r>
          </a:p>
          <a:p>
            <a:pPr marL="457200" indent="-457200">
              <a:buFont typeface="Arial" panose="020B0604020202020204" pitchFamily="34" charset="0"/>
              <a:buChar char="•"/>
            </a:pPr>
            <a:r>
              <a:rPr lang="en-US" dirty="0"/>
              <a:t>Collaborations – Students can point to the collaborative activities in the class as authentic cross-cultural experience. </a:t>
            </a:r>
          </a:p>
          <a:p>
            <a:pPr marL="457200" indent="-457200">
              <a:buFont typeface="Arial" panose="020B0604020202020204" pitchFamily="34" charset="0"/>
              <a:buChar char="•"/>
            </a:pPr>
            <a:r>
              <a:rPr lang="en-US" dirty="0">
                <a:hlinkClick r:id="rId4"/>
              </a:rPr>
              <a:t>Beyond Harems and Belly Dancers:  Turkish Culture </a:t>
            </a:r>
            <a:br>
              <a:rPr lang="en-US" dirty="0"/>
            </a:br>
            <a:r>
              <a:rPr lang="en-US" dirty="0"/>
              <a:t>(</a:t>
            </a:r>
            <a:r>
              <a:rPr lang="en-US" dirty="0" err="1"/>
              <a:t>go.osu.edu</a:t>
            </a:r>
            <a:r>
              <a:rPr lang="en-US" dirty="0"/>
              <a:t>/</a:t>
            </a:r>
            <a:r>
              <a:rPr lang="en-US" dirty="0" err="1"/>
              <a:t>turkishculturecourse</a:t>
            </a:r>
            <a:r>
              <a:rPr lang="en-US" dirty="0"/>
              <a:t>)</a:t>
            </a:r>
          </a:p>
        </p:txBody>
      </p:sp>
    </p:spTree>
    <p:extLst>
      <p:ext uri="{BB962C8B-B14F-4D97-AF65-F5344CB8AC3E}">
        <p14:creationId xmlns:p14="http://schemas.microsoft.com/office/powerpoint/2010/main" val="1541721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6217FF0-F44D-CF48-B20B-362D20693E97}"/>
              </a:ext>
            </a:extLst>
          </p:cNvPr>
          <p:cNvSpPr>
            <a:spLocks noGrp="1"/>
          </p:cNvSpPr>
          <p:nvPr>
            <p:ph type="sldNum" sz="quarter" idx="12"/>
          </p:nvPr>
        </p:nvSpPr>
        <p:spPr>
          <a:xfrm>
            <a:off x="288746" y="6244136"/>
            <a:ext cx="811019" cy="503578"/>
          </a:xfrm>
        </p:spPr>
        <p:txBody>
          <a:bodyPr/>
          <a:lstStyle/>
          <a:p>
            <a:fld id="{8D9B585A-681E-F548-A33B-8ADECC6BD89B}" type="slidenum">
              <a:rPr lang="en-US" smtClean="0"/>
              <a:pPr/>
              <a:t>19</a:t>
            </a:fld>
            <a:endParaRPr lang="en-US"/>
          </a:p>
        </p:txBody>
      </p:sp>
      <p:sp>
        <p:nvSpPr>
          <p:cNvPr id="2" name="Title 1">
            <a:extLst>
              <a:ext uri="{FF2B5EF4-FFF2-40B4-BE49-F238E27FC236}">
                <a16:creationId xmlns:a16="http://schemas.microsoft.com/office/drawing/2014/main" id="{2CDB20EA-8D07-B34B-8844-2F341B11F53C}"/>
              </a:ext>
            </a:extLst>
          </p:cNvPr>
          <p:cNvSpPr>
            <a:spLocks noGrp="1"/>
          </p:cNvSpPr>
          <p:nvPr>
            <p:ph type="title"/>
          </p:nvPr>
        </p:nvSpPr>
        <p:spPr>
          <a:xfrm>
            <a:off x="1097280" y="1599693"/>
            <a:ext cx="10061878" cy="1829307"/>
          </a:xfrm>
        </p:spPr>
        <p:txBody>
          <a:bodyPr>
            <a:noAutofit/>
          </a:bodyPr>
          <a:lstStyle/>
          <a:p>
            <a:r>
              <a:rPr lang="en-US" dirty="0"/>
              <a:t>Your questions and</a:t>
            </a:r>
            <a:br>
              <a:rPr lang="en-US" dirty="0"/>
            </a:br>
            <a:r>
              <a:rPr lang="en-US" dirty="0"/>
              <a:t>comments are welcome!</a:t>
            </a:r>
          </a:p>
        </p:txBody>
      </p:sp>
    </p:spTree>
    <p:extLst>
      <p:ext uri="{BB962C8B-B14F-4D97-AF65-F5344CB8AC3E}">
        <p14:creationId xmlns:p14="http://schemas.microsoft.com/office/powerpoint/2010/main" val="214378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339D76-FF1F-FA47-B90D-9A0865CA4F08}"/>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2</a:t>
            </a:fld>
            <a:endParaRPr lang="en-US"/>
          </a:p>
        </p:txBody>
      </p:sp>
      <p:sp>
        <p:nvSpPr>
          <p:cNvPr id="2" name="Title 1">
            <a:extLst>
              <a:ext uri="{FF2B5EF4-FFF2-40B4-BE49-F238E27FC236}">
                <a16:creationId xmlns:a16="http://schemas.microsoft.com/office/drawing/2014/main" id="{57B28E33-BD96-6A4F-8153-42E4A217094E}"/>
              </a:ext>
            </a:extLst>
          </p:cNvPr>
          <p:cNvSpPr>
            <a:spLocks noGrp="1"/>
          </p:cNvSpPr>
          <p:nvPr>
            <p:ph type="title"/>
          </p:nvPr>
        </p:nvSpPr>
        <p:spPr>
          <a:xfrm>
            <a:off x="1097280" y="457200"/>
            <a:ext cx="10061878" cy="1030369"/>
          </a:xfrm>
        </p:spPr>
        <p:txBody>
          <a:bodyPr>
            <a:noAutofit/>
          </a:bodyPr>
          <a:lstStyle/>
          <a:p>
            <a:r>
              <a:rPr lang="en-US" sz="3200" dirty="0"/>
              <a:t>Introduction: </a:t>
            </a:r>
            <a:br>
              <a:rPr lang="en-US" dirty="0"/>
            </a:br>
            <a:r>
              <a:rPr lang="en-US" dirty="0"/>
              <a:t>What we are going to cover and why.</a:t>
            </a:r>
          </a:p>
        </p:txBody>
      </p:sp>
      <p:sp>
        <p:nvSpPr>
          <p:cNvPr id="3" name="Content Placeholder 2">
            <a:extLst>
              <a:ext uri="{FF2B5EF4-FFF2-40B4-BE49-F238E27FC236}">
                <a16:creationId xmlns:a16="http://schemas.microsoft.com/office/drawing/2014/main" id="{E96B7DB4-680C-A446-A3EA-B226F4D29535}"/>
              </a:ext>
            </a:extLst>
          </p:cNvPr>
          <p:cNvSpPr>
            <a:spLocks noGrp="1"/>
          </p:cNvSpPr>
          <p:nvPr>
            <p:ph idx="1"/>
          </p:nvPr>
        </p:nvSpPr>
        <p:spPr>
          <a:xfrm>
            <a:off x="1097280" y="1645917"/>
            <a:ext cx="10061878" cy="4114800"/>
          </a:xfrm>
        </p:spPr>
        <p:txBody>
          <a:bodyPr anchor="ctr">
            <a:normAutofit fontScale="62500" lnSpcReduction="20000"/>
          </a:bodyPr>
          <a:lstStyle/>
          <a:p>
            <a:r>
              <a:rPr lang="en-US" dirty="0"/>
              <a:t>In the context of the COVID-19 pandemic and social and political turmoil of the 2020-2021 academic year, we leveraged online discussions between OSU students and students at a Turkish university in order to explicitly address cultural bias and develop cross-cultural communication skills. We found that a focus on authenticity and sustained interactivity was effective in helping students engage with difficult topics. We addressed the implicit bias that students at American universities often have: a view of the ‘West’ as central to the world and the ‘East’ as Other. We facilitated discussions that helped students learn about themselves as cultural beings and engage with diversity in order to problematize this dichotomy. In this presentation, we will share some of out discussion prompts that utilize the latest research on online community building. We will discuss how these prompts direct the learning toward both intercultural and global development. We will delve into:</a:t>
            </a:r>
          </a:p>
          <a:p>
            <a:r>
              <a:rPr lang="en-US" b="1" dirty="0"/>
              <a:t>What is intercultural learning? </a:t>
            </a:r>
          </a:p>
          <a:p>
            <a:r>
              <a:rPr lang="en-US" b="1" dirty="0"/>
              <a:t>What kind of online classroom activities and assignments does it entail?</a:t>
            </a:r>
          </a:p>
        </p:txBody>
      </p:sp>
    </p:spTree>
    <p:extLst>
      <p:ext uri="{BB962C8B-B14F-4D97-AF65-F5344CB8AC3E}">
        <p14:creationId xmlns:p14="http://schemas.microsoft.com/office/powerpoint/2010/main" val="4259528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D4692F-7939-1E4D-9D67-7415C5C17EC8}"/>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20</a:t>
            </a:fld>
            <a:endParaRPr lang="en-US"/>
          </a:p>
        </p:txBody>
      </p:sp>
      <p:sp>
        <p:nvSpPr>
          <p:cNvPr id="2" name="Title 1">
            <a:extLst>
              <a:ext uri="{FF2B5EF4-FFF2-40B4-BE49-F238E27FC236}">
                <a16:creationId xmlns:a16="http://schemas.microsoft.com/office/drawing/2014/main" id="{521AFE75-161C-B14E-9506-84755E4BB75E}"/>
              </a:ext>
            </a:extLst>
          </p:cNvPr>
          <p:cNvSpPr>
            <a:spLocks noGrp="1"/>
          </p:cNvSpPr>
          <p:nvPr>
            <p:ph type="title"/>
          </p:nvPr>
        </p:nvSpPr>
        <p:spPr>
          <a:xfrm>
            <a:off x="1097280" y="457200"/>
            <a:ext cx="10061878" cy="1030369"/>
          </a:xfrm>
        </p:spPr>
        <p:txBody>
          <a:bodyPr/>
          <a:lstStyle/>
          <a:p>
            <a:r>
              <a:rPr lang="en-US" dirty="0"/>
              <a:t>Thank You</a:t>
            </a:r>
          </a:p>
        </p:txBody>
      </p:sp>
      <p:sp>
        <p:nvSpPr>
          <p:cNvPr id="3" name="Content Placeholder 2">
            <a:extLst>
              <a:ext uri="{FF2B5EF4-FFF2-40B4-BE49-F238E27FC236}">
                <a16:creationId xmlns:a16="http://schemas.microsoft.com/office/drawing/2014/main" id="{6CB5C54A-821D-0B46-BC51-1182AFB27C79}"/>
              </a:ext>
            </a:extLst>
          </p:cNvPr>
          <p:cNvSpPr>
            <a:spLocks noGrp="1"/>
          </p:cNvSpPr>
          <p:nvPr>
            <p:ph idx="1"/>
          </p:nvPr>
        </p:nvSpPr>
        <p:spPr>
          <a:xfrm>
            <a:off x="1097280" y="1645917"/>
            <a:ext cx="10061878" cy="4114800"/>
          </a:xfrm>
        </p:spPr>
        <p:txBody>
          <a:bodyPr anchor="ctr">
            <a:normAutofit/>
          </a:bodyPr>
          <a:lstStyle/>
          <a:p>
            <a:pPr>
              <a:lnSpc>
                <a:spcPct val="100000"/>
              </a:lnSpc>
            </a:pPr>
            <a:r>
              <a:rPr lang="en-US" b="1" dirty="0"/>
              <a:t>Cindy Jiang</a:t>
            </a:r>
            <a:br>
              <a:rPr lang="en-US" b="1" dirty="0"/>
            </a:br>
            <a:r>
              <a:rPr lang="en-US" dirty="0"/>
              <a:t>The Ohio State University, Office of International Affairs</a:t>
            </a:r>
            <a:br>
              <a:rPr lang="en-US" dirty="0"/>
            </a:br>
            <a:r>
              <a:rPr lang="en-US" dirty="0"/>
              <a:t>Department of Near Eastern Languages and Cultures</a:t>
            </a:r>
            <a:br>
              <a:rPr lang="en-US" dirty="0"/>
            </a:br>
            <a:r>
              <a:rPr lang="en-US" dirty="0"/>
              <a:t>Middle East Studies Center</a:t>
            </a:r>
            <a:br>
              <a:rPr lang="en-US" dirty="0"/>
            </a:br>
            <a:r>
              <a:rPr lang="en-US" dirty="0"/>
              <a:t>Drake Institute for Teaching and Learning</a:t>
            </a:r>
            <a:br>
              <a:rPr lang="en-US" dirty="0"/>
            </a:br>
            <a:endParaRPr lang="en-US" dirty="0"/>
          </a:p>
        </p:txBody>
      </p:sp>
    </p:spTree>
    <p:extLst>
      <p:ext uri="{BB962C8B-B14F-4D97-AF65-F5344CB8AC3E}">
        <p14:creationId xmlns:p14="http://schemas.microsoft.com/office/powerpoint/2010/main" val="1256582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C816BF-6467-F741-B361-C51A576685E4}"/>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3</a:t>
            </a:fld>
            <a:endParaRPr lang="en-US"/>
          </a:p>
        </p:txBody>
      </p:sp>
      <p:sp>
        <p:nvSpPr>
          <p:cNvPr id="2" name="Title 1">
            <a:extLst>
              <a:ext uri="{FF2B5EF4-FFF2-40B4-BE49-F238E27FC236}">
                <a16:creationId xmlns:a16="http://schemas.microsoft.com/office/drawing/2014/main" id="{B094C7FB-A75F-7F46-9586-DC0C6C4C9EFD}"/>
              </a:ext>
            </a:extLst>
          </p:cNvPr>
          <p:cNvSpPr>
            <a:spLocks noGrp="1"/>
          </p:cNvSpPr>
          <p:nvPr>
            <p:ph type="title"/>
          </p:nvPr>
        </p:nvSpPr>
        <p:spPr>
          <a:xfrm>
            <a:off x="1097280" y="457200"/>
            <a:ext cx="10061878" cy="1030369"/>
          </a:xfrm>
        </p:spPr>
        <p:txBody>
          <a:bodyPr/>
          <a:lstStyle/>
          <a:p>
            <a:r>
              <a:rPr lang="en-US" dirty="0"/>
              <a:t>What is Intercultural Learning?</a:t>
            </a:r>
          </a:p>
        </p:txBody>
      </p:sp>
      <p:sp>
        <p:nvSpPr>
          <p:cNvPr id="3" name="Content Placeholder 2">
            <a:extLst>
              <a:ext uri="{FF2B5EF4-FFF2-40B4-BE49-F238E27FC236}">
                <a16:creationId xmlns:a16="http://schemas.microsoft.com/office/drawing/2014/main" id="{E112B0B2-DB36-4343-AA2C-BF51F9B0B92F}"/>
              </a:ext>
            </a:extLst>
          </p:cNvPr>
          <p:cNvSpPr>
            <a:spLocks noGrp="1"/>
          </p:cNvSpPr>
          <p:nvPr>
            <p:ph idx="1"/>
          </p:nvPr>
        </p:nvSpPr>
        <p:spPr>
          <a:xfrm>
            <a:off x="1097280" y="1645917"/>
            <a:ext cx="10061878" cy="4114800"/>
          </a:xfrm>
        </p:spPr>
        <p:txBody>
          <a:bodyPr>
            <a:normAutofit fontScale="85000" lnSpcReduction="10000"/>
          </a:bodyPr>
          <a:lstStyle/>
          <a:p>
            <a:pPr marL="457200" indent="-457200">
              <a:buFont typeface="Arial" panose="020B0604020202020204" pitchFamily="34" charset="0"/>
              <a:buChar char="•"/>
            </a:pPr>
            <a:r>
              <a:rPr lang="en-US" dirty="0"/>
              <a:t>Intercultural learning means students are gaining an awareness of themselves as cultural beings and learning to expect complexity when dealing with other cultures. </a:t>
            </a:r>
          </a:p>
          <a:p>
            <a:pPr marL="457200" indent="-457200">
              <a:buFont typeface="Arial" panose="020B0604020202020204" pitchFamily="34" charset="0"/>
              <a:buChar char="•"/>
            </a:pPr>
            <a:r>
              <a:rPr lang="en-US" dirty="0"/>
              <a:t>Intercultural learning entails a growth mindset (it’s never complete).</a:t>
            </a:r>
          </a:p>
          <a:p>
            <a:pPr marL="457200" indent="-457200">
              <a:buFont typeface="Arial" panose="020B0604020202020204" pitchFamily="34" charset="0"/>
              <a:buChar char="•"/>
            </a:pPr>
            <a:r>
              <a:rPr lang="en-US" dirty="0"/>
              <a:t>Intercultural development emphasizes practical applications, like how to interact with people from different cultures, where the values, norms, and expectations of the relationship and interactions are not pre-supposed or assumed. </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68508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3F7F2B1-874B-4244-8A6E-C1901A7E6C78}"/>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4</a:t>
            </a:fld>
            <a:endParaRPr lang="en-US"/>
          </a:p>
        </p:txBody>
      </p:sp>
      <p:sp>
        <p:nvSpPr>
          <p:cNvPr id="2" name="Title 1">
            <a:extLst>
              <a:ext uri="{FF2B5EF4-FFF2-40B4-BE49-F238E27FC236}">
                <a16:creationId xmlns:a16="http://schemas.microsoft.com/office/drawing/2014/main" id="{92A1E5DB-7C79-CC4F-913D-D44F01923E08}"/>
              </a:ext>
            </a:extLst>
          </p:cNvPr>
          <p:cNvSpPr>
            <a:spLocks noGrp="1"/>
          </p:cNvSpPr>
          <p:nvPr>
            <p:ph type="title"/>
          </p:nvPr>
        </p:nvSpPr>
        <p:spPr>
          <a:xfrm>
            <a:off x="1097280" y="457200"/>
            <a:ext cx="10061878" cy="1030369"/>
          </a:xfrm>
        </p:spPr>
        <p:txBody>
          <a:bodyPr>
            <a:normAutofit/>
          </a:bodyPr>
          <a:lstStyle/>
          <a:p>
            <a:r>
              <a:rPr lang="en-US" sz="3800" dirty="0"/>
              <a:t>What makes OUR learning activities intercultural?</a:t>
            </a:r>
          </a:p>
        </p:txBody>
      </p:sp>
      <p:sp>
        <p:nvSpPr>
          <p:cNvPr id="3" name="Content Placeholder 2">
            <a:extLst>
              <a:ext uri="{FF2B5EF4-FFF2-40B4-BE49-F238E27FC236}">
                <a16:creationId xmlns:a16="http://schemas.microsoft.com/office/drawing/2014/main" id="{E3852CDF-9E8B-724A-9791-9013DB20C43A}"/>
              </a:ext>
            </a:extLst>
          </p:cNvPr>
          <p:cNvSpPr>
            <a:spLocks noGrp="1"/>
          </p:cNvSpPr>
          <p:nvPr>
            <p:ph idx="1"/>
          </p:nvPr>
        </p:nvSpPr>
        <p:spPr>
          <a:xfrm>
            <a:off x="1097280" y="1645917"/>
            <a:ext cx="10061878" cy="4114800"/>
          </a:xfrm>
        </p:spPr>
        <p:txBody>
          <a:bodyPr>
            <a:normAutofit fontScale="92500" lnSpcReduction="20000"/>
          </a:bodyPr>
          <a:lstStyle/>
          <a:p>
            <a:pPr marL="457200" indent="-457200">
              <a:buFont typeface="Arial" panose="020B0604020202020204" pitchFamily="34" charset="0"/>
              <a:buChar char="•"/>
            </a:pPr>
            <a:r>
              <a:rPr lang="en-US" dirty="0"/>
              <a:t>Students explore Self and Other as they are represented in texts and images.</a:t>
            </a:r>
          </a:p>
          <a:p>
            <a:pPr marL="457200" indent="-457200">
              <a:buFont typeface="Arial" panose="020B0604020202020204" pitchFamily="34" charset="0"/>
              <a:buChar char="•"/>
            </a:pPr>
            <a:r>
              <a:rPr lang="en-US" dirty="0"/>
              <a:t>Students begin to perceive the effects of culture on their own and other communities and acknowledge the way culture has shaped their personal worldview and the worldviews of others. </a:t>
            </a:r>
          </a:p>
          <a:p>
            <a:pPr marL="457200" indent="-457200">
              <a:buFont typeface="Arial" panose="020B0604020202020204" pitchFamily="34" charset="0"/>
              <a:buChar char="•"/>
            </a:pPr>
            <a:r>
              <a:rPr lang="en-US" dirty="0"/>
              <a:t>Students receive immediate feedback on discussion forums with students who live day-to-day in the culture they are studying and reflect on their own culture from contrasting experiences.</a:t>
            </a:r>
          </a:p>
          <a:p>
            <a:endParaRPr lang="en-US" dirty="0"/>
          </a:p>
        </p:txBody>
      </p:sp>
    </p:spTree>
    <p:extLst>
      <p:ext uri="{BB962C8B-B14F-4D97-AF65-F5344CB8AC3E}">
        <p14:creationId xmlns:p14="http://schemas.microsoft.com/office/powerpoint/2010/main" val="1907825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849775C-2E49-344D-9E47-72361AE246C8}"/>
              </a:ext>
            </a:extLst>
          </p:cNvPr>
          <p:cNvSpPr>
            <a:spLocks noGrp="1"/>
          </p:cNvSpPr>
          <p:nvPr>
            <p:ph type="sldNum" sz="quarter" idx="11"/>
          </p:nvPr>
        </p:nvSpPr>
        <p:spPr/>
        <p:txBody>
          <a:bodyPr/>
          <a:lstStyle/>
          <a:p>
            <a:fld id="{8D9B585A-681E-F548-A33B-8ADECC6BD89B}" type="slidenum">
              <a:rPr lang="en-US" smtClean="0"/>
              <a:pPr/>
              <a:t>5</a:t>
            </a:fld>
            <a:endParaRPr lang="en-US"/>
          </a:p>
        </p:txBody>
      </p:sp>
      <p:sp>
        <p:nvSpPr>
          <p:cNvPr id="2" name="Title 1">
            <a:extLst>
              <a:ext uri="{FF2B5EF4-FFF2-40B4-BE49-F238E27FC236}">
                <a16:creationId xmlns:a16="http://schemas.microsoft.com/office/drawing/2014/main" id="{21FE729D-987B-D749-B11D-64DE82002EF0}"/>
              </a:ext>
            </a:extLst>
          </p:cNvPr>
          <p:cNvSpPr>
            <a:spLocks noGrp="1"/>
          </p:cNvSpPr>
          <p:nvPr>
            <p:ph type="title"/>
          </p:nvPr>
        </p:nvSpPr>
        <p:spPr/>
        <p:txBody>
          <a:bodyPr>
            <a:noAutofit/>
          </a:bodyPr>
          <a:lstStyle/>
          <a:p>
            <a:r>
              <a:rPr lang="en-US" sz="3600" dirty="0"/>
              <a:t>Addressing Challenging Topics from</a:t>
            </a:r>
            <a:br>
              <a:rPr lang="en-US" sz="3600" dirty="0"/>
            </a:br>
            <a:r>
              <a:rPr lang="en-US" sz="3600" dirty="0"/>
              <a:t>Insider/Outsider Points of View</a:t>
            </a:r>
          </a:p>
        </p:txBody>
      </p:sp>
      <p:sp>
        <p:nvSpPr>
          <p:cNvPr id="3" name="Content Placeholder 2">
            <a:extLst>
              <a:ext uri="{FF2B5EF4-FFF2-40B4-BE49-F238E27FC236}">
                <a16:creationId xmlns:a16="http://schemas.microsoft.com/office/drawing/2014/main" id="{814BB0F7-70E0-1545-8066-9BA4FF8F4798}"/>
              </a:ext>
            </a:extLst>
          </p:cNvPr>
          <p:cNvSpPr>
            <a:spLocks noGrp="1"/>
          </p:cNvSpPr>
          <p:nvPr>
            <p:ph idx="1"/>
          </p:nvPr>
        </p:nvSpPr>
        <p:spPr/>
        <p:txBody>
          <a:bodyPr numCol="2" spcCol="457200" anchor="ctr">
            <a:normAutofit fontScale="92500" lnSpcReduction="10000"/>
          </a:bodyPr>
          <a:lstStyle/>
          <a:p>
            <a:pPr marL="0" indent="0">
              <a:buNone/>
            </a:pPr>
            <a:r>
              <a:rPr lang="en-US" b="1" dirty="0"/>
              <a:t>Topics related to identity and belonging require sensitivity:</a:t>
            </a:r>
          </a:p>
          <a:p>
            <a:pPr marL="342900" indent="-342900">
              <a:buFont typeface="Arial" panose="020B0604020202020204" pitchFamily="34" charset="0"/>
              <a:buChar char="•"/>
            </a:pPr>
            <a:r>
              <a:rPr lang="en-US" dirty="0"/>
              <a:t>Imperialism </a:t>
            </a:r>
          </a:p>
          <a:p>
            <a:pPr marL="342900" indent="-342900">
              <a:buFont typeface="Arial" panose="020B0604020202020204" pitchFamily="34" charset="0"/>
              <a:buChar char="•"/>
            </a:pPr>
            <a:r>
              <a:rPr lang="en-US" dirty="0"/>
              <a:t>Democracy</a:t>
            </a:r>
          </a:p>
          <a:p>
            <a:pPr marL="342900" indent="-342900">
              <a:buFont typeface="Arial" panose="020B0604020202020204" pitchFamily="34" charset="0"/>
              <a:buChar char="•"/>
            </a:pPr>
            <a:r>
              <a:rPr lang="en-US" dirty="0"/>
              <a:t>Representation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br>
              <a:rPr lang="en-US" dirty="0"/>
            </a:br>
            <a:endParaRPr lang="en-US" dirty="0"/>
          </a:p>
          <a:p>
            <a:pPr marL="342900" indent="-342900">
              <a:buFont typeface="Arial" panose="020B0604020202020204" pitchFamily="34" charset="0"/>
              <a:buChar char="•"/>
            </a:pPr>
            <a:r>
              <a:rPr lang="en-US" dirty="0"/>
              <a:t>Nationalism</a:t>
            </a:r>
          </a:p>
          <a:p>
            <a:pPr marL="342900" indent="-342900">
              <a:buFont typeface="Arial" panose="020B0604020202020204" pitchFamily="34" charset="0"/>
              <a:buChar char="•"/>
            </a:pPr>
            <a:r>
              <a:rPr lang="en-US" dirty="0"/>
              <a:t>Conflict </a:t>
            </a:r>
          </a:p>
          <a:p>
            <a:pPr marL="342900" indent="-342900">
              <a:buFont typeface="Arial" panose="020B0604020202020204" pitchFamily="34" charset="0"/>
              <a:buChar char="•"/>
            </a:pPr>
            <a:r>
              <a:rPr lang="en-US" dirty="0"/>
              <a:t>Minority/ Human Rights</a:t>
            </a:r>
          </a:p>
          <a:p>
            <a:endParaRPr lang="en-US" sz="2400" dirty="0"/>
          </a:p>
        </p:txBody>
      </p:sp>
    </p:spTree>
    <p:extLst>
      <p:ext uri="{BB962C8B-B14F-4D97-AF65-F5344CB8AC3E}">
        <p14:creationId xmlns:p14="http://schemas.microsoft.com/office/powerpoint/2010/main" val="307089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19FCED-9962-BF40-9226-CA515EE5C2BB}"/>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6</a:t>
            </a:fld>
            <a:endParaRPr lang="en-US"/>
          </a:p>
        </p:txBody>
      </p:sp>
      <p:sp>
        <p:nvSpPr>
          <p:cNvPr id="2" name="Title 1">
            <a:extLst>
              <a:ext uri="{FF2B5EF4-FFF2-40B4-BE49-F238E27FC236}">
                <a16:creationId xmlns:a16="http://schemas.microsoft.com/office/drawing/2014/main" id="{CDBDF829-3E55-B740-A0F8-60E5437864A1}"/>
              </a:ext>
            </a:extLst>
          </p:cNvPr>
          <p:cNvSpPr>
            <a:spLocks noGrp="1"/>
          </p:cNvSpPr>
          <p:nvPr>
            <p:ph type="title"/>
          </p:nvPr>
        </p:nvSpPr>
        <p:spPr>
          <a:xfrm>
            <a:off x="1097280" y="457200"/>
            <a:ext cx="10061878" cy="1030369"/>
          </a:xfrm>
        </p:spPr>
        <p:txBody>
          <a:bodyPr>
            <a:normAutofit fontScale="90000"/>
          </a:bodyPr>
          <a:lstStyle/>
          <a:p>
            <a:r>
              <a:rPr lang="en-US" dirty="0"/>
              <a:t>Assignment: Insider/Outsider Representations</a:t>
            </a:r>
          </a:p>
        </p:txBody>
      </p:sp>
      <p:sp>
        <p:nvSpPr>
          <p:cNvPr id="3" name="Content Placeholder 2">
            <a:extLst>
              <a:ext uri="{FF2B5EF4-FFF2-40B4-BE49-F238E27FC236}">
                <a16:creationId xmlns:a16="http://schemas.microsoft.com/office/drawing/2014/main" id="{E4F5B249-9EED-C44D-BE8F-ADE0A0595B40}"/>
              </a:ext>
            </a:extLst>
          </p:cNvPr>
          <p:cNvSpPr>
            <a:spLocks noGrp="1"/>
          </p:cNvSpPr>
          <p:nvPr>
            <p:ph idx="1"/>
          </p:nvPr>
        </p:nvSpPr>
        <p:spPr>
          <a:xfrm>
            <a:off x="1097280" y="1645917"/>
            <a:ext cx="10061878" cy="4114800"/>
          </a:xfrm>
        </p:spPr>
        <p:txBody>
          <a:bodyPr>
            <a:normAutofit fontScale="92500" lnSpcReduction="10000"/>
          </a:bodyPr>
          <a:lstStyle/>
          <a:p>
            <a:r>
              <a:rPr lang="en-US" dirty="0"/>
              <a:t>This assignment is the beginning of a semester-long conversation about nationalism and what it means to be ‘Turkish’ (and ‘American’ or any other nationality), and the effects of leaving certain members of society out of the national narrative. This lesson can also be the beginning of ongoing conversations about the East/West dichotomy and the politics of being situated in one or the other. The students may not show much growth at this early stage of the class but will begin the process of considering themselves as ‘others’ too.</a:t>
            </a:r>
          </a:p>
          <a:p>
            <a:endParaRPr lang="en-US" dirty="0"/>
          </a:p>
        </p:txBody>
      </p:sp>
    </p:spTree>
    <p:extLst>
      <p:ext uri="{BB962C8B-B14F-4D97-AF65-F5344CB8AC3E}">
        <p14:creationId xmlns:p14="http://schemas.microsoft.com/office/powerpoint/2010/main" val="154719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6B1BB3-162A-504B-AEEE-4EA9418EBCF7}"/>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7</a:t>
            </a:fld>
            <a:endParaRPr lang="en-US"/>
          </a:p>
        </p:txBody>
      </p:sp>
      <p:sp>
        <p:nvSpPr>
          <p:cNvPr id="2" name="Title 1">
            <a:extLst>
              <a:ext uri="{FF2B5EF4-FFF2-40B4-BE49-F238E27FC236}">
                <a16:creationId xmlns:a16="http://schemas.microsoft.com/office/drawing/2014/main" id="{AE1372AB-2E6A-0746-98B6-87BE7B1B4820}"/>
              </a:ext>
            </a:extLst>
          </p:cNvPr>
          <p:cNvSpPr>
            <a:spLocks noGrp="1"/>
          </p:cNvSpPr>
          <p:nvPr>
            <p:ph type="title"/>
          </p:nvPr>
        </p:nvSpPr>
        <p:spPr>
          <a:xfrm>
            <a:off x="1097280" y="457200"/>
            <a:ext cx="10061878" cy="1030369"/>
          </a:xfrm>
        </p:spPr>
        <p:txBody>
          <a:bodyPr/>
          <a:lstStyle/>
          <a:p>
            <a:r>
              <a:rPr lang="en-US" dirty="0"/>
              <a:t>Scaffolding</a:t>
            </a:r>
          </a:p>
        </p:txBody>
      </p:sp>
      <p:sp>
        <p:nvSpPr>
          <p:cNvPr id="3" name="Content Placeholder 2">
            <a:extLst>
              <a:ext uri="{FF2B5EF4-FFF2-40B4-BE49-F238E27FC236}">
                <a16:creationId xmlns:a16="http://schemas.microsoft.com/office/drawing/2014/main" id="{EE7AC87F-A987-0D47-906A-BEA8CD330B5B}"/>
              </a:ext>
            </a:extLst>
          </p:cNvPr>
          <p:cNvSpPr>
            <a:spLocks noGrp="1"/>
          </p:cNvSpPr>
          <p:nvPr>
            <p:ph idx="1"/>
          </p:nvPr>
        </p:nvSpPr>
        <p:spPr>
          <a:xfrm>
            <a:off x="1097280" y="1645917"/>
            <a:ext cx="10061878" cy="4114800"/>
          </a:xfrm>
        </p:spPr>
        <p:txBody>
          <a:bodyPr>
            <a:normAutofit fontScale="92500"/>
          </a:bodyPr>
          <a:lstStyle/>
          <a:p>
            <a:r>
              <a:rPr lang="en-US" sz="2400" b="1" dirty="0"/>
              <a:t>Before class: </a:t>
            </a:r>
            <a:r>
              <a:rPr lang="en-US" sz="2400" dirty="0"/>
              <a:t>Read texts written by authors from both inside and outside of Turkey. Answer reflection questions about the difference in perspectives.</a:t>
            </a:r>
          </a:p>
          <a:p>
            <a:r>
              <a:rPr lang="en-US" sz="2400" b="1" dirty="0"/>
              <a:t>In-class: </a:t>
            </a:r>
            <a:r>
              <a:rPr lang="en-US" sz="2400" dirty="0"/>
              <a:t>Watch and analyze tourism videos from a critical standpoint, considering East/West constructs, traditional/modern constructs, stereotypes, etc.</a:t>
            </a:r>
          </a:p>
          <a:p>
            <a:r>
              <a:rPr lang="en-US" sz="2400" b="1" dirty="0"/>
              <a:t>Discuss: </a:t>
            </a:r>
            <a:r>
              <a:rPr lang="en-US" sz="2400" dirty="0"/>
              <a:t>Common stereotypes about Turkey, Muslims, and the Middle East. Challenge the ‘naturalness’ of national origin narratives.</a:t>
            </a:r>
          </a:p>
          <a:p>
            <a:r>
              <a:rPr lang="en-US" sz="2400" b="1" dirty="0"/>
              <a:t>Online Forums: </a:t>
            </a:r>
            <a:r>
              <a:rPr lang="en-US" sz="2400" dirty="0"/>
              <a:t>Students are ready to ask informed questions and actively seek critical feedback from their peers in Turkey.</a:t>
            </a:r>
          </a:p>
        </p:txBody>
      </p:sp>
    </p:spTree>
    <p:extLst>
      <p:ext uri="{BB962C8B-B14F-4D97-AF65-F5344CB8AC3E}">
        <p14:creationId xmlns:p14="http://schemas.microsoft.com/office/powerpoint/2010/main" val="3594921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84C2DAF-739C-8643-A253-4521B8A7DE3B}"/>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8</a:t>
            </a:fld>
            <a:endParaRPr lang="en-US"/>
          </a:p>
        </p:txBody>
      </p:sp>
      <p:sp>
        <p:nvSpPr>
          <p:cNvPr id="2" name="Title 1">
            <a:extLst>
              <a:ext uri="{FF2B5EF4-FFF2-40B4-BE49-F238E27FC236}">
                <a16:creationId xmlns:a16="http://schemas.microsoft.com/office/drawing/2014/main" id="{35781382-AF85-104F-9A07-2642FA2DB852}"/>
              </a:ext>
            </a:extLst>
          </p:cNvPr>
          <p:cNvSpPr>
            <a:spLocks noGrp="1"/>
          </p:cNvSpPr>
          <p:nvPr>
            <p:ph type="title"/>
          </p:nvPr>
        </p:nvSpPr>
        <p:spPr>
          <a:xfrm>
            <a:off x="1097280" y="457200"/>
            <a:ext cx="10061878" cy="1030369"/>
          </a:xfrm>
        </p:spPr>
        <p:txBody>
          <a:bodyPr>
            <a:normAutofit/>
          </a:bodyPr>
          <a:lstStyle/>
          <a:p>
            <a:r>
              <a:rPr lang="en-US" dirty="0"/>
              <a:t>National Identity and Belonging in the U.S.</a:t>
            </a:r>
          </a:p>
        </p:txBody>
      </p:sp>
      <p:sp>
        <p:nvSpPr>
          <p:cNvPr id="3" name="Content Placeholder 2">
            <a:extLst>
              <a:ext uri="{FF2B5EF4-FFF2-40B4-BE49-F238E27FC236}">
                <a16:creationId xmlns:a16="http://schemas.microsoft.com/office/drawing/2014/main" id="{6E1D04B0-79CE-B047-9A25-A0E13A0CB016}"/>
              </a:ext>
            </a:extLst>
          </p:cNvPr>
          <p:cNvSpPr>
            <a:spLocks noGrp="1"/>
          </p:cNvSpPr>
          <p:nvPr>
            <p:ph idx="1"/>
          </p:nvPr>
        </p:nvSpPr>
        <p:spPr>
          <a:xfrm>
            <a:off x="1097280" y="1645917"/>
            <a:ext cx="10061878" cy="4114800"/>
          </a:xfrm>
        </p:spPr>
        <p:txBody>
          <a:bodyPr>
            <a:noAutofit/>
          </a:bodyPr>
          <a:lstStyle/>
          <a:p>
            <a:r>
              <a:rPr lang="en-US" sz="2400" b="1" dirty="0"/>
              <a:t>Consider:</a:t>
            </a:r>
          </a:p>
          <a:p>
            <a:pPr marL="457200" indent="-457200">
              <a:buFont typeface="Arial" panose="020B0604020202020204" pitchFamily="34" charset="0"/>
              <a:buChar char="•"/>
            </a:pPr>
            <a:r>
              <a:rPr lang="en-US" sz="2400" dirty="0"/>
              <a:t>What is the American national origin story? Who are the heroes of that story?</a:t>
            </a:r>
          </a:p>
          <a:p>
            <a:pPr marL="457200" indent="-457200">
              <a:buFont typeface="Arial" panose="020B0604020202020204" pitchFamily="34" charset="0"/>
              <a:buChar char="•"/>
            </a:pPr>
            <a:r>
              <a:rPr lang="en-US" sz="2400" dirty="0"/>
              <a:t>What symbols of national identity and belonging do we use in the U.S.? </a:t>
            </a:r>
          </a:p>
          <a:p>
            <a:pPr marL="457200" indent="-457200">
              <a:buFont typeface="Arial" panose="020B0604020202020204" pitchFamily="34" charset="0"/>
              <a:buChar char="•"/>
            </a:pPr>
            <a:r>
              <a:rPr lang="en-US" sz="2400" dirty="0"/>
              <a:t>What activities do we participate in that renew a sense of national unity and solidarity?</a:t>
            </a:r>
          </a:p>
          <a:p>
            <a:pPr marL="457200" indent="-457200">
              <a:buFont typeface="Arial" panose="020B0604020202020204" pitchFamily="34" charset="0"/>
              <a:buChar char="•"/>
            </a:pPr>
            <a:r>
              <a:rPr lang="en-US" sz="2400" dirty="0"/>
              <a:t>What groups might be underrepresented in this story, with these symbols, and in these activities? </a:t>
            </a:r>
          </a:p>
        </p:txBody>
      </p:sp>
    </p:spTree>
    <p:extLst>
      <p:ext uri="{BB962C8B-B14F-4D97-AF65-F5344CB8AC3E}">
        <p14:creationId xmlns:p14="http://schemas.microsoft.com/office/powerpoint/2010/main" val="4223410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0847A8D-BB6F-CD4F-94B2-0BC0CA964C5A}"/>
              </a:ext>
            </a:extLst>
          </p:cNvPr>
          <p:cNvSpPr>
            <a:spLocks noGrp="1"/>
          </p:cNvSpPr>
          <p:nvPr>
            <p:ph type="sldNum" sz="quarter" idx="11"/>
          </p:nvPr>
        </p:nvSpPr>
        <p:spPr>
          <a:xfrm>
            <a:off x="288746" y="6244136"/>
            <a:ext cx="811019" cy="503578"/>
          </a:xfrm>
        </p:spPr>
        <p:txBody>
          <a:bodyPr/>
          <a:lstStyle/>
          <a:p>
            <a:fld id="{8D9B585A-681E-F548-A33B-8ADECC6BD89B}" type="slidenum">
              <a:rPr lang="en-US" smtClean="0"/>
              <a:pPr/>
              <a:t>9</a:t>
            </a:fld>
            <a:endParaRPr lang="en-US"/>
          </a:p>
        </p:txBody>
      </p:sp>
      <p:sp>
        <p:nvSpPr>
          <p:cNvPr id="2" name="Title 1">
            <a:extLst>
              <a:ext uri="{FF2B5EF4-FFF2-40B4-BE49-F238E27FC236}">
                <a16:creationId xmlns:a16="http://schemas.microsoft.com/office/drawing/2014/main" id="{F05D4196-26AC-0546-9082-02339D3CA876}"/>
              </a:ext>
            </a:extLst>
          </p:cNvPr>
          <p:cNvSpPr>
            <a:spLocks noGrp="1"/>
          </p:cNvSpPr>
          <p:nvPr>
            <p:ph type="title"/>
          </p:nvPr>
        </p:nvSpPr>
        <p:spPr>
          <a:xfrm>
            <a:off x="1097280" y="457200"/>
            <a:ext cx="10061878" cy="1030369"/>
          </a:xfrm>
        </p:spPr>
        <p:txBody>
          <a:bodyPr/>
          <a:lstStyle/>
          <a:p>
            <a:r>
              <a:rPr lang="en-US" dirty="0"/>
              <a:t>National Identity and Belonging in Turkey</a:t>
            </a:r>
          </a:p>
        </p:txBody>
      </p:sp>
      <p:sp>
        <p:nvSpPr>
          <p:cNvPr id="3" name="Content Placeholder 2">
            <a:extLst>
              <a:ext uri="{FF2B5EF4-FFF2-40B4-BE49-F238E27FC236}">
                <a16:creationId xmlns:a16="http://schemas.microsoft.com/office/drawing/2014/main" id="{C3BF89F3-46F6-F84D-A88C-EC5B546F16FD}"/>
              </a:ext>
            </a:extLst>
          </p:cNvPr>
          <p:cNvSpPr>
            <a:spLocks noGrp="1"/>
          </p:cNvSpPr>
          <p:nvPr>
            <p:ph idx="1"/>
          </p:nvPr>
        </p:nvSpPr>
        <p:spPr>
          <a:xfrm>
            <a:off x="1096963" y="1646237"/>
            <a:ext cx="10061575" cy="4364269"/>
          </a:xfrm>
        </p:spPr>
        <p:txBody>
          <a:bodyPr numCol="2" spcCol="457200">
            <a:noAutofit/>
          </a:bodyPr>
          <a:lstStyle/>
          <a:p>
            <a:r>
              <a:rPr lang="en-US" b="1" dirty="0"/>
              <a:t>National origin story</a:t>
            </a:r>
          </a:p>
          <a:p>
            <a:pPr marL="457200" indent="-457200">
              <a:buFont typeface="Arial" panose="020B0604020202020204" pitchFamily="34" charset="0"/>
              <a:buChar char="•"/>
            </a:pPr>
            <a:r>
              <a:rPr lang="en-US" dirty="0"/>
              <a:t>WWI and the Ottoman Empire</a:t>
            </a:r>
          </a:p>
          <a:p>
            <a:pPr marL="457200" indent="-457200">
              <a:buFont typeface="Arial" panose="020B0604020202020204" pitchFamily="34" charset="0"/>
              <a:buChar char="•"/>
            </a:pPr>
            <a:r>
              <a:rPr lang="en-US" dirty="0"/>
              <a:t>The Republic of Turkey was founded in 1923 </a:t>
            </a:r>
          </a:p>
          <a:p>
            <a:pPr marL="457200" indent="-457200">
              <a:buFont typeface="Arial" panose="020B0604020202020204" pitchFamily="34" charset="0"/>
              <a:buChar char="•"/>
            </a:pPr>
            <a:r>
              <a:rPr lang="en-US" dirty="0"/>
              <a:t>Hero: Mustafa Kemal Ataturk</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Enemies on all sides</a:t>
            </a:r>
          </a:p>
          <a:p>
            <a:pPr marL="457200" indent="-457200">
              <a:buFont typeface="Arial" panose="020B0604020202020204" pitchFamily="34" charset="0"/>
              <a:buChar char="•"/>
            </a:pPr>
            <a:r>
              <a:rPr lang="en-US" dirty="0"/>
              <a:t>Internal enemies</a:t>
            </a:r>
          </a:p>
          <a:p>
            <a:pPr marL="457200" indent="-457200">
              <a:buFont typeface="Arial" panose="020B0604020202020204" pitchFamily="34" charset="0"/>
              <a:buChar char="•"/>
            </a:pPr>
            <a:r>
              <a:rPr lang="en-US" dirty="0"/>
              <a:t>Turkish speaking</a:t>
            </a:r>
          </a:p>
          <a:p>
            <a:pPr marL="457200" indent="-457200">
              <a:buFont typeface="Arial" panose="020B0604020202020204" pitchFamily="34" charset="0"/>
              <a:buChar char="•"/>
            </a:pPr>
            <a:r>
              <a:rPr lang="en-US" dirty="0"/>
              <a:t>Sunni Muslims </a:t>
            </a:r>
          </a:p>
        </p:txBody>
      </p:sp>
    </p:spTree>
    <p:extLst>
      <p:ext uri="{BB962C8B-B14F-4D97-AF65-F5344CB8AC3E}">
        <p14:creationId xmlns:p14="http://schemas.microsoft.com/office/powerpoint/2010/main" val="13416571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778C87A95E1D41B66A6A2DC6FC3A64" ma:contentTypeVersion="11" ma:contentTypeDescription="Create a new document." ma:contentTypeScope="" ma:versionID="b3c89caba1b3cd4b2101a186103222c8">
  <xsd:schema xmlns:xsd="http://www.w3.org/2001/XMLSchema" xmlns:xs="http://www.w3.org/2001/XMLSchema" xmlns:p="http://schemas.microsoft.com/office/2006/metadata/properties" xmlns:ns2="89b2cce5-c078-4870-b607-4b467848ca20" xmlns:ns3="81f1d1a0-454d-4351-960b-6397756b8cd7" targetNamespace="http://schemas.microsoft.com/office/2006/metadata/properties" ma:root="true" ma:fieldsID="0d2c81d809d3e632e1c926af0ebc2842" ns2:_="" ns3:_="">
    <xsd:import namespace="89b2cce5-c078-4870-b607-4b467848ca20"/>
    <xsd:import namespace="81f1d1a0-454d-4351-960b-6397756b8cd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b2cce5-c078-4870-b607-4b467848ca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f1d1a0-454d-4351-960b-6397756b8cd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CF3E5B-BE86-48BC-A5A9-616DB3BCC765}">
  <ds:schemaRefs>
    <ds:schemaRef ds:uri="http://schemas.microsoft.com/sharepoint/v3/contenttype/forms"/>
  </ds:schemaRefs>
</ds:datastoreItem>
</file>

<file path=customXml/itemProps2.xml><?xml version="1.0" encoding="utf-8"?>
<ds:datastoreItem xmlns:ds="http://schemas.openxmlformats.org/officeDocument/2006/customXml" ds:itemID="{20253BD9-E49C-4393-8B0C-60B5363CE4C3}"/>
</file>

<file path=customXml/itemProps3.xml><?xml version="1.0" encoding="utf-8"?>
<ds:datastoreItem xmlns:ds="http://schemas.openxmlformats.org/officeDocument/2006/customXml" ds:itemID="{8BF917E1-3E30-44C7-97D3-5E575E77573E}">
  <ds:schemaRefs>
    <ds:schemaRef ds:uri="http://schemas.openxmlformats.org/package/2006/metadata/core-properties"/>
    <ds:schemaRef ds:uri="http://www.w3.org/XML/1998/namespace"/>
    <ds:schemaRef ds:uri="73bb728c-230d-487f-9cb1-cf95fb2a4abe"/>
    <ds:schemaRef ds:uri="http://schemas.microsoft.com/office/infopath/2007/PartnerControls"/>
    <ds:schemaRef ds:uri="http://purl.org/dc/terms/"/>
    <ds:schemaRef ds:uri="http://schemas.microsoft.com/office/2006/documentManagement/types"/>
    <ds:schemaRef ds:uri="http://purl.org/dc/elements/1.1/"/>
    <ds:schemaRef ds:uri="http://schemas.microsoft.com/office/2006/metadata/properties"/>
    <ds:schemaRef ds:uri="f2389890-55b5-40c7-9ad7-15e10722fd5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{AC2919F4-1E8E-8646-BA5E-23DF22A0589C}tf10001119</Template>
  <TotalTime>1174</TotalTime>
  <Words>1338</Words>
  <Application>Microsoft Macintosh PowerPoint</Application>
  <PresentationFormat>Widescreen</PresentationFormat>
  <Paragraphs>123</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Gill Sans MT</vt:lpstr>
      <vt:lpstr>Gallery</vt:lpstr>
      <vt:lpstr>Implicit Bias in American Classrooms and the East/West Dichotomy</vt:lpstr>
      <vt:lpstr>Introduction:  What we are going to cover and why.</vt:lpstr>
      <vt:lpstr>What is Intercultural Learning?</vt:lpstr>
      <vt:lpstr>What makes OUR learning activities intercultural?</vt:lpstr>
      <vt:lpstr>Addressing Challenging Topics from Insider/Outsider Points of View</vt:lpstr>
      <vt:lpstr>Assignment: Insider/Outsider Representations</vt:lpstr>
      <vt:lpstr>Scaffolding</vt:lpstr>
      <vt:lpstr>National Identity and Belonging in the U.S.</vt:lpstr>
      <vt:lpstr>National Identity and Belonging in Turkey</vt:lpstr>
      <vt:lpstr>Symbols</vt:lpstr>
      <vt:lpstr>Activities</vt:lpstr>
      <vt:lpstr>Student Oath</vt:lpstr>
      <vt:lpstr>“I Am Turkish”</vt:lpstr>
      <vt:lpstr>“I Am American”</vt:lpstr>
      <vt:lpstr>East/West</vt:lpstr>
      <vt:lpstr>In-class Activity:  Watch and Discuss</vt:lpstr>
      <vt:lpstr>Discuss</vt:lpstr>
      <vt:lpstr>Resume Builders for students</vt:lpstr>
      <vt:lpstr>Your questions and comments are welcome!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Implicit Bias in American Classrooms and the East/West Dichotomy</dc:title>
  <dc:creator>McClimans, Melinda</dc:creator>
  <cp:lastModifiedBy>King, Leeta</cp:lastModifiedBy>
  <cp:revision>25</cp:revision>
  <dcterms:created xsi:type="dcterms:W3CDTF">2021-04-21T15:28:58Z</dcterms:created>
  <dcterms:modified xsi:type="dcterms:W3CDTF">2021-04-27T16:03:37Z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0x010100E7778C87A95E1D41B66A6A2DC6FC3A64</vt:lpwstr>
  </property>
</Properties>
</file>