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8"/>
  </p:notesMasterIdLst>
  <p:sldIdLst>
    <p:sldId id="260" r:id="rId5"/>
    <p:sldId id="271" r:id="rId6"/>
    <p:sldId id="259" r:id="rId7"/>
    <p:sldId id="311" r:id="rId8"/>
    <p:sldId id="305" r:id="rId9"/>
    <p:sldId id="282" r:id="rId10"/>
    <p:sldId id="284" r:id="rId11"/>
    <p:sldId id="285" r:id="rId12"/>
    <p:sldId id="309" r:id="rId13"/>
    <p:sldId id="274" r:id="rId14"/>
    <p:sldId id="310" r:id="rId15"/>
    <p:sldId id="281" r:id="rId16"/>
    <p:sldId id="289" r:id="rId17"/>
    <p:sldId id="312" r:id="rId18"/>
    <p:sldId id="303" r:id="rId19"/>
    <p:sldId id="287" r:id="rId20"/>
    <p:sldId id="317" r:id="rId21"/>
    <p:sldId id="288" r:id="rId22"/>
    <p:sldId id="290" r:id="rId23"/>
    <p:sldId id="291" r:id="rId24"/>
    <p:sldId id="293" r:id="rId25"/>
    <p:sldId id="292" r:id="rId26"/>
    <p:sldId id="295" r:id="rId27"/>
    <p:sldId id="304" r:id="rId28"/>
    <p:sldId id="315" r:id="rId29"/>
    <p:sldId id="314" r:id="rId30"/>
    <p:sldId id="313" r:id="rId31"/>
    <p:sldId id="296" r:id="rId32"/>
    <p:sldId id="306" r:id="rId33"/>
    <p:sldId id="299" r:id="rId34"/>
    <p:sldId id="286" r:id="rId35"/>
    <p:sldId id="266" r:id="rId36"/>
    <p:sldId id="31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FE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02D8D-D3A5-144E-9E34-EF04F385496A}" v="43" dt="2021-05-04T15:49:47.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5C1E3-8B22-9446-A922-6E8251A191CC}" type="datetimeFigureOut">
              <a:rPr lang="en-US" smtClean="0"/>
              <a:t>5/5/21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632DC-0BE0-7649-AE53-ACF2DA82985F}" type="slidenum">
              <a:rPr lang="en-US" smtClean="0"/>
              <a:t>‹#›</a:t>
            </a:fld>
            <a:endParaRPr lang="en-US"/>
          </a:p>
        </p:txBody>
      </p:sp>
    </p:spTree>
    <p:extLst>
      <p:ext uri="{BB962C8B-B14F-4D97-AF65-F5344CB8AC3E}">
        <p14:creationId xmlns:p14="http://schemas.microsoft.com/office/powerpoint/2010/main" val="82071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632DC-0BE0-7649-AE53-ACF2DA82985F}" type="slidenum">
              <a:rPr lang="en-US" smtClean="0"/>
              <a:t>1</a:t>
            </a:fld>
            <a:endParaRPr lang="en-US"/>
          </a:p>
        </p:txBody>
      </p:sp>
    </p:spTree>
    <p:extLst>
      <p:ext uri="{BB962C8B-B14F-4D97-AF65-F5344CB8AC3E}">
        <p14:creationId xmlns:p14="http://schemas.microsoft.com/office/powerpoint/2010/main" val="256323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28 minutes</a:t>
            </a:r>
          </a:p>
        </p:txBody>
      </p:sp>
      <p:sp>
        <p:nvSpPr>
          <p:cNvPr id="4" name="Slide Number Placeholder 3"/>
          <p:cNvSpPr>
            <a:spLocks noGrp="1"/>
          </p:cNvSpPr>
          <p:nvPr>
            <p:ph type="sldNum" sz="quarter" idx="5"/>
          </p:nvPr>
        </p:nvSpPr>
        <p:spPr/>
        <p:txBody>
          <a:bodyPr/>
          <a:lstStyle/>
          <a:p>
            <a:fld id="{4767ED0B-7126-C245-9E2B-F497EDEF85BB}" type="slidenum">
              <a:rPr lang="en-US" smtClean="0"/>
              <a:t>14</a:t>
            </a:fld>
            <a:endParaRPr lang="en-US"/>
          </a:p>
        </p:txBody>
      </p:sp>
    </p:spTree>
    <p:extLst>
      <p:ext uri="{BB962C8B-B14F-4D97-AF65-F5344CB8AC3E}">
        <p14:creationId xmlns:p14="http://schemas.microsoft.com/office/powerpoint/2010/main" val="271611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16</a:t>
            </a:fld>
            <a:endParaRPr lang="en-US"/>
          </a:p>
        </p:txBody>
      </p:sp>
    </p:spTree>
    <p:extLst>
      <p:ext uri="{BB962C8B-B14F-4D97-AF65-F5344CB8AC3E}">
        <p14:creationId xmlns:p14="http://schemas.microsoft.com/office/powerpoint/2010/main" val="141419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632DC-0BE0-7649-AE53-ACF2DA82985F}" type="slidenum">
              <a:rPr lang="en-US" smtClean="0"/>
              <a:t>18</a:t>
            </a:fld>
            <a:endParaRPr lang="en-US"/>
          </a:p>
        </p:txBody>
      </p:sp>
    </p:spTree>
    <p:extLst>
      <p:ext uri="{BB962C8B-B14F-4D97-AF65-F5344CB8AC3E}">
        <p14:creationId xmlns:p14="http://schemas.microsoft.com/office/powerpoint/2010/main" val="111150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32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19</a:t>
            </a:fld>
            <a:endParaRPr lang="en-US"/>
          </a:p>
        </p:txBody>
      </p:sp>
    </p:spTree>
    <p:extLst>
      <p:ext uri="{BB962C8B-B14F-4D97-AF65-F5344CB8AC3E}">
        <p14:creationId xmlns:p14="http://schemas.microsoft.com/office/powerpoint/2010/main" val="224968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34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20</a:t>
            </a:fld>
            <a:endParaRPr lang="en-US"/>
          </a:p>
        </p:txBody>
      </p:sp>
    </p:spTree>
    <p:extLst>
      <p:ext uri="{BB962C8B-B14F-4D97-AF65-F5344CB8AC3E}">
        <p14:creationId xmlns:p14="http://schemas.microsoft.com/office/powerpoint/2010/main" val="423276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36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21</a:t>
            </a:fld>
            <a:endParaRPr lang="en-US"/>
          </a:p>
        </p:txBody>
      </p:sp>
    </p:spTree>
    <p:extLst>
      <p:ext uri="{BB962C8B-B14F-4D97-AF65-F5344CB8AC3E}">
        <p14:creationId xmlns:p14="http://schemas.microsoft.com/office/powerpoint/2010/main" val="9416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40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22</a:t>
            </a:fld>
            <a:endParaRPr lang="en-US"/>
          </a:p>
        </p:txBody>
      </p:sp>
    </p:spTree>
    <p:extLst>
      <p:ext uri="{BB962C8B-B14F-4D97-AF65-F5344CB8AC3E}">
        <p14:creationId xmlns:p14="http://schemas.microsoft.com/office/powerpoint/2010/main" val="1611198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23</a:t>
            </a:fld>
            <a:endParaRPr lang="en-US"/>
          </a:p>
        </p:txBody>
      </p:sp>
    </p:spTree>
    <p:extLst>
      <p:ext uri="{BB962C8B-B14F-4D97-AF65-F5344CB8AC3E}">
        <p14:creationId xmlns:p14="http://schemas.microsoft.com/office/powerpoint/2010/main" val="205630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25</a:t>
            </a:fld>
            <a:endParaRPr lang="en-US"/>
          </a:p>
        </p:txBody>
      </p:sp>
    </p:spTree>
    <p:extLst>
      <p:ext uri="{BB962C8B-B14F-4D97-AF65-F5344CB8AC3E}">
        <p14:creationId xmlns:p14="http://schemas.microsoft.com/office/powerpoint/2010/main" val="310843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26</a:t>
            </a:fld>
            <a:endParaRPr lang="en-US"/>
          </a:p>
        </p:txBody>
      </p:sp>
    </p:spTree>
    <p:extLst>
      <p:ext uri="{BB962C8B-B14F-4D97-AF65-F5344CB8AC3E}">
        <p14:creationId xmlns:p14="http://schemas.microsoft.com/office/powerpoint/2010/main" val="35685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 minutes</a:t>
            </a:r>
          </a:p>
        </p:txBody>
      </p:sp>
      <p:sp>
        <p:nvSpPr>
          <p:cNvPr id="4" name="Slide Number Placeholder 3"/>
          <p:cNvSpPr>
            <a:spLocks noGrp="1"/>
          </p:cNvSpPr>
          <p:nvPr>
            <p:ph type="sldNum" sz="quarter" idx="5"/>
          </p:nvPr>
        </p:nvSpPr>
        <p:spPr/>
        <p:txBody>
          <a:bodyPr/>
          <a:lstStyle/>
          <a:p>
            <a:fld id="{4767ED0B-7126-C245-9E2B-F497EDEF85BB}" type="slidenum">
              <a:rPr lang="en-US" smtClean="0"/>
              <a:t>3</a:t>
            </a:fld>
            <a:endParaRPr lang="en-US"/>
          </a:p>
        </p:txBody>
      </p:sp>
    </p:spTree>
    <p:extLst>
      <p:ext uri="{BB962C8B-B14F-4D97-AF65-F5344CB8AC3E}">
        <p14:creationId xmlns:p14="http://schemas.microsoft.com/office/powerpoint/2010/main" val="33430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42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27</a:t>
            </a:fld>
            <a:endParaRPr lang="en-US"/>
          </a:p>
        </p:txBody>
      </p:sp>
    </p:spTree>
    <p:extLst>
      <p:ext uri="{BB962C8B-B14F-4D97-AF65-F5344CB8AC3E}">
        <p14:creationId xmlns:p14="http://schemas.microsoft.com/office/powerpoint/2010/main" val="217043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45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28</a:t>
            </a:fld>
            <a:endParaRPr lang="en-US"/>
          </a:p>
        </p:txBody>
      </p:sp>
    </p:spTree>
    <p:extLst>
      <p:ext uri="{BB962C8B-B14F-4D97-AF65-F5344CB8AC3E}">
        <p14:creationId xmlns:p14="http://schemas.microsoft.com/office/powerpoint/2010/main" val="327333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45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30</a:t>
            </a:fld>
            <a:endParaRPr lang="en-US"/>
          </a:p>
        </p:txBody>
      </p:sp>
    </p:spTree>
    <p:extLst>
      <p:ext uri="{BB962C8B-B14F-4D97-AF65-F5344CB8AC3E}">
        <p14:creationId xmlns:p14="http://schemas.microsoft.com/office/powerpoint/2010/main" val="1883482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ucat.osu.edu</a:t>
            </a:r>
            <a:r>
              <a:rPr lang="en-US"/>
              <a:t>/blog/aftermath-tragedy/</a:t>
            </a:r>
          </a:p>
        </p:txBody>
      </p:sp>
      <p:sp>
        <p:nvSpPr>
          <p:cNvPr id="4" name="Slide Number Placeholder 3"/>
          <p:cNvSpPr>
            <a:spLocks noGrp="1"/>
          </p:cNvSpPr>
          <p:nvPr>
            <p:ph type="sldNum" sz="quarter" idx="5"/>
          </p:nvPr>
        </p:nvSpPr>
        <p:spPr/>
        <p:txBody>
          <a:bodyPr/>
          <a:lstStyle/>
          <a:p>
            <a:fld id="{9A9632DC-0BE0-7649-AE53-ACF2DA82985F}" type="slidenum">
              <a:rPr lang="en-US" smtClean="0"/>
              <a:t>32</a:t>
            </a:fld>
            <a:endParaRPr lang="en-US"/>
          </a:p>
        </p:txBody>
      </p:sp>
    </p:spTree>
    <p:extLst>
      <p:ext uri="{BB962C8B-B14F-4D97-AF65-F5344CB8AC3E}">
        <p14:creationId xmlns:p14="http://schemas.microsoft.com/office/powerpoint/2010/main" val="206462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 minutes</a:t>
            </a:r>
          </a:p>
        </p:txBody>
      </p:sp>
      <p:sp>
        <p:nvSpPr>
          <p:cNvPr id="4" name="Slide Number Placeholder 3"/>
          <p:cNvSpPr>
            <a:spLocks noGrp="1"/>
          </p:cNvSpPr>
          <p:nvPr>
            <p:ph type="sldNum" sz="quarter" idx="5"/>
          </p:nvPr>
        </p:nvSpPr>
        <p:spPr/>
        <p:txBody>
          <a:bodyPr/>
          <a:lstStyle/>
          <a:p>
            <a:fld id="{4767ED0B-7126-C245-9E2B-F497EDEF85BB}" type="slidenum">
              <a:rPr lang="en-US" smtClean="0"/>
              <a:t>4</a:t>
            </a:fld>
            <a:endParaRPr lang="en-US"/>
          </a:p>
        </p:txBody>
      </p:sp>
    </p:spTree>
    <p:extLst>
      <p:ext uri="{BB962C8B-B14F-4D97-AF65-F5344CB8AC3E}">
        <p14:creationId xmlns:p14="http://schemas.microsoft.com/office/powerpoint/2010/main" val="43770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radicalteacher.library.pitt.edu</a:t>
            </a:r>
            <a:r>
              <a:rPr lang="en-US"/>
              <a:t>/</a:t>
            </a:r>
            <a:r>
              <a:rPr lang="en-US" err="1"/>
              <a:t>ojs</a:t>
            </a:r>
            <a:r>
              <a:rPr lang="en-US"/>
              <a:t>/</a:t>
            </a:r>
            <a:r>
              <a:rPr lang="en-US" err="1"/>
              <a:t>radicalteacher</a:t>
            </a:r>
            <a:r>
              <a:rPr lang="en-US"/>
              <a:t>/article/view/695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A9632DC-0BE0-7649-AE53-ACF2DA82985F}" type="slidenum">
              <a:rPr lang="en-US" smtClean="0"/>
              <a:t>6</a:t>
            </a:fld>
            <a:endParaRPr lang="en-US"/>
          </a:p>
        </p:txBody>
      </p:sp>
    </p:spTree>
    <p:extLst>
      <p:ext uri="{BB962C8B-B14F-4D97-AF65-F5344CB8AC3E}">
        <p14:creationId xmlns:p14="http://schemas.microsoft.com/office/powerpoint/2010/main" val="389188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A9632DC-0BE0-7649-AE53-ACF2DA82985F}" type="slidenum">
              <a:rPr lang="en-US" smtClean="0"/>
              <a:t>7</a:t>
            </a:fld>
            <a:endParaRPr lang="en-US"/>
          </a:p>
        </p:txBody>
      </p:sp>
    </p:spTree>
    <p:extLst>
      <p:ext uri="{BB962C8B-B14F-4D97-AF65-F5344CB8AC3E}">
        <p14:creationId xmlns:p14="http://schemas.microsoft.com/office/powerpoint/2010/main" val="185960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23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8</a:t>
            </a:fld>
            <a:endParaRPr lang="en-US"/>
          </a:p>
        </p:txBody>
      </p:sp>
    </p:spTree>
    <p:extLst>
      <p:ext uri="{BB962C8B-B14F-4D97-AF65-F5344CB8AC3E}">
        <p14:creationId xmlns:p14="http://schemas.microsoft.com/office/powerpoint/2010/main" val="130831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632DC-0BE0-7649-AE53-ACF2DA82985F}" type="slidenum">
              <a:rPr lang="en-US" smtClean="0"/>
              <a:t>9</a:t>
            </a:fld>
            <a:endParaRPr lang="en-US"/>
          </a:p>
        </p:txBody>
      </p:sp>
    </p:spTree>
    <p:extLst>
      <p:ext uri="{BB962C8B-B14F-4D97-AF65-F5344CB8AC3E}">
        <p14:creationId xmlns:p14="http://schemas.microsoft.com/office/powerpoint/2010/main" val="132197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10</a:t>
            </a:fld>
            <a:endParaRPr lang="en-US"/>
          </a:p>
        </p:txBody>
      </p:sp>
    </p:spTree>
    <p:extLst>
      <p:ext uri="{BB962C8B-B14F-4D97-AF65-F5344CB8AC3E}">
        <p14:creationId xmlns:p14="http://schemas.microsoft.com/office/powerpoint/2010/main" val="260153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27 minutes</a:t>
            </a:r>
          </a:p>
        </p:txBody>
      </p:sp>
      <p:sp>
        <p:nvSpPr>
          <p:cNvPr id="4" name="Slide Number Placeholder 3"/>
          <p:cNvSpPr>
            <a:spLocks noGrp="1"/>
          </p:cNvSpPr>
          <p:nvPr>
            <p:ph type="sldNum" sz="quarter" idx="5"/>
          </p:nvPr>
        </p:nvSpPr>
        <p:spPr/>
        <p:txBody>
          <a:bodyPr/>
          <a:lstStyle/>
          <a:p>
            <a:fld id="{9A9632DC-0BE0-7649-AE53-ACF2DA82985F}" type="slidenum">
              <a:rPr lang="en-US" smtClean="0"/>
              <a:t>12</a:t>
            </a:fld>
            <a:endParaRPr lang="en-US"/>
          </a:p>
        </p:txBody>
      </p:sp>
    </p:spTree>
    <p:extLst>
      <p:ext uri="{BB962C8B-B14F-4D97-AF65-F5344CB8AC3E}">
        <p14:creationId xmlns:p14="http://schemas.microsoft.com/office/powerpoint/2010/main" val="61493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CCBF-8E41-2D44-85EC-B1BD1D03B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11C92-AD77-9C41-9530-CCDDEEF7A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71A826-CC1A-6347-A623-9C13E810AA42}"/>
              </a:ext>
            </a:extLst>
          </p:cNvPr>
          <p:cNvSpPr>
            <a:spLocks noGrp="1"/>
          </p:cNvSpPr>
          <p:nvPr>
            <p:ph type="dt" sz="half" idx="10"/>
          </p:nvPr>
        </p:nvSpPr>
        <p:spPr/>
        <p:txBody>
          <a:bodyPr/>
          <a:lstStyle/>
          <a:p>
            <a:fld id="{A7ED36C2-98D7-5142-B8AF-F51FD505CA8A}" type="datetime1">
              <a:rPr lang="en-US" smtClean="0"/>
              <a:t>5/5/21</a:t>
            </a:fld>
            <a:endParaRPr lang="en-US"/>
          </a:p>
        </p:txBody>
      </p:sp>
      <p:sp>
        <p:nvSpPr>
          <p:cNvPr id="5" name="Footer Placeholder 4">
            <a:extLst>
              <a:ext uri="{FF2B5EF4-FFF2-40B4-BE49-F238E27FC236}">
                <a16:creationId xmlns:a16="http://schemas.microsoft.com/office/drawing/2014/main" id="{BC0DD1A3-6048-5A4A-BDBE-E921DEF64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4DA67-F496-F14C-8E65-9137A3AD4015}"/>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160710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9992-4721-7D49-91F6-22A78C4AC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0FDC8-1A01-104C-9F20-1CD0DAB82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E5B00-CA92-0840-95D7-153B5C723A6A}"/>
              </a:ext>
            </a:extLst>
          </p:cNvPr>
          <p:cNvSpPr>
            <a:spLocks noGrp="1"/>
          </p:cNvSpPr>
          <p:nvPr>
            <p:ph type="dt" sz="half" idx="10"/>
          </p:nvPr>
        </p:nvSpPr>
        <p:spPr/>
        <p:txBody>
          <a:bodyPr/>
          <a:lstStyle/>
          <a:p>
            <a:fld id="{2DB8CD8A-B5B6-6547-AD09-F6A262D96D90}" type="datetime1">
              <a:rPr lang="en-US" smtClean="0"/>
              <a:t>5/5/21</a:t>
            </a:fld>
            <a:endParaRPr lang="en-US"/>
          </a:p>
        </p:txBody>
      </p:sp>
      <p:sp>
        <p:nvSpPr>
          <p:cNvPr id="5" name="Footer Placeholder 4">
            <a:extLst>
              <a:ext uri="{FF2B5EF4-FFF2-40B4-BE49-F238E27FC236}">
                <a16:creationId xmlns:a16="http://schemas.microsoft.com/office/drawing/2014/main" id="{09A486AE-90A8-FD4B-A9E5-470D3BA0A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1880D-8B6D-4C47-9A69-C6B1A870AA69}"/>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116459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1030-44C3-F144-BA14-9B86582647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25339-B04C-6841-81D8-156AC1ACA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99B39-E4DF-D64C-B481-2A815346E5FB}"/>
              </a:ext>
            </a:extLst>
          </p:cNvPr>
          <p:cNvSpPr>
            <a:spLocks noGrp="1"/>
          </p:cNvSpPr>
          <p:nvPr>
            <p:ph type="dt" sz="half" idx="10"/>
          </p:nvPr>
        </p:nvSpPr>
        <p:spPr/>
        <p:txBody>
          <a:bodyPr/>
          <a:lstStyle/>
          <a:p>
            <a:fld id="{F4F5C158-73A6-2640-9178-F9D0A78328A0}" type="datetime1">
              <a:rPr lang="en-US" smtClean="0"/>
              <a:t>5/5/21</a:t>
            </a:fld>
            <a:endParaRPr lang="en-US"/>
          </a:p>
        </p:txBody>
      </p:sp>
      <p:sp>
        <p:nvSpPr>
          <p:cNvPr id="5" name="Footer Placeholder 4">
            <a:extLst>
              <a:ext uri="{FF2B5EF4-FFF2-40B4-BE49-F238E27FC236}">
                <a16:creationId xmlns:a16="http://schemas.microsoft.com/office/drawing/2014/main" id="{67D15063-3FD5-AC4F-94CB-30DD21C3A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CD419-F999-854F-9B56-B5204772BAD8}"/>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111458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BBF5-CF0C-A049-BC5C-82F11A43B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23EC7-1037-9F4E-8BDA-C6CD24F40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F7BB82-6F43-0D45-8D3C-931897EEC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6C6BF-B9DF-3A40-AF54-665A5C5E97C6}"/>
              </a:ext>
            </a:extLst>
          </p:cNvPr>
          <p:cNvSpPr>
            <a:spLocks noGrp="1"/>
          </p:cNvSpPr>
          <p:nvPr>
            <p:ph type="dt" sz="half" idx="10"/>
          </p:nvPr>
        </p:nvSpPr>
        <p:spPr/>
        <p:txBody>
          <a:bodyPr/>
          <a:lstStyle/>
          <a:p>
            <a:fld id="{11E18FB3-0287-3740-A2F7-F3E16E1B4544}" type="datetime1">
              <a:rPr lang="en-US" smtClean="0"/>
              <a:t>5/5/21</a:t>
            </a:fld>
            <a:endParaRPr lang="en-US"/>
          </a:p>
        </p:txBody>
      </p:sp>
      <p:sp>
        <p:nvSpPr>
          <p:cNvPr id="6" name="Footer Placeholder 5">
            <a:extLst>
              <a:ext uri="{FF2B5EF4-FFF2-40B4-BE49-F238E27FC236}">
                <a16:creationId xmlns:a16="http://schemas.microsoft.com/office/drawing/2014/main" id="{D4DF7454-F9D9-6946-BBEA-EA0189F2A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8EA10-39ED-8C4B-BAA4-9F25FA852450}"/>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37320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250C-1CF2-7842-B058-E1ED722EE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B621C-0DE6-414F-ABA8-26663D749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1BC694-63BE-4E4C-9666-64F9990AD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B8641-65BB-7248-B181-54618451B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687A8-C521-7448-B841-0D6C806DE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0E514-04CF-6743-8F5C-11249CEDD4AE}"/>
              </a:ext>
            </a:extLst>
          </p:cNvPr>
          <p:cNvSpPr>
            <a:spLocks noGrp="1"/>
          </p:cNvSpPr>
          <p:nvPr>
            <p:ph type="dt" sz="half" idx="10"/>
          </p:nvPr>
        </p:nvSpPr>
        <p:spPr/>
        <p:txBody>
          <a:bodyPr/>
          <a:lstStyle/>
          <a:p>
            <a:fld id="{9FB92344-C27F-0C43-A575-B573905A2F7C}" type="datetime1">
              <a:rPr lang="en-US" smtClean="0"/>
              <a:t>5/5/21</a:t>
            </a:fld>
            <a:endParaRPr lang="en-US"/>
          </a:p>
        </p:txBody>
      </p:sp>
      <p:sp>
        <p:nvSpPr>
          <p:cNvPr id="8" name="Footer Placeholder 7">
            <a:extLst>
              <a:ext uri="{FF2B5EF4-FFF2-40B4-BE49-F238E27FC236}">
                <a16:creationId xmlns:a16="http://schemas.microsoft.com/office/drawing/2014/main" id="{BE408816-9A8D-F74E-B43B-1171671A1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3868F2-BAA0-A24D-B46B-E966C3641973}"/>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175770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0592-681E-6047-B215-15300026FD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B8D87-3B87-E84C-B1FE-B78662A908B4}"/>
              </a:ext>
            </a:extLst>
          </p:cNvPr>
          <p:cNvSpPr>
            <a:spLocks noGrp="1"/>
          </p:cNvSpPr>
          <p:nvPr>
            <p:ph type="dt" sz="half" idx="10"/>
          </p:nvPr>
        </p:nvSpPr>
        <p:spPr/>
        <p:txBody>
          <a:bodyPr/>
          <a:lstStyle/>
          <a:p>
            <a:fld id="{CDBE1113-925B-054D-A708-9B19B7A0B8E8}" type="datetime1">
              <a:rPr lang="en-US" smtClean="0"/>
              <a:t>5/5/21</a:t>
            </a:fld>
            <a:endParaRPr lang="en-US"/>
          </a:p>
        </p:txBody>
      </p:sp>
      <p:sp>
        <p:nvSpPr>
          <p:cNvPr id="4" name="Footer Placeholder 3">
            <a:extLst>
              <a:ext uri="{FF2B5EF4-FFF2-40B4-BE49-F238E27FC236}">
                <a16:creationId xmlns:a16="http://schemas.microsoft.com/office/drawing/2014/main" id="{32AA97C9-747E-3E4C-AA09-C5A6B3A35E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4FD26B-ACAD-8E45-9CA7-22BF4062C436}"/>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337055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462AB-4D24-0B45-A8AE-89F93186C001}"/>
              </a:ext>
            </a:extLst>
          </p:cNvPr>
          <p:cNvSpPr>
            <a:spLocks noGrp="1"/>
          </p:cNvSpPr>
          <p:nvPr>
            <p:ph type="dt" sz="half" idx="10"/>
          </p:nvPr>
        </p:nvSpPr>
        <p:spPr/>
        <p:txBody>
          <a:bodyPr/>
          <a:lstStyle/>
          <a:p>
            <a:fld id="{EEE81C52-049C-4344-8446-1FD7FB9AF2A2}" type="datetime1">
              <a:rPr lang="en-US" smtClean="0"/>
              <a:t>5/5/21</a:t>
            </a:fld>
            <a:endParaRPr lang="en-US"/>
          </a:p>
        </p:txBody>
      </p:sp>
      <p:sp>
        <p:nvSpPr>
          <p:cNvPr id="3" name="Footer Placeholder 2">
            <a:extLst>
              <a:ext uri="{FF2B5EF4-FFF2-40B4-BE49-F238E27FC236}">
                <a16:creationId xmlns:a16="http://schemas.microsoft.com/office/drawing/2014/main" id="{81B93AA6-8564-3442-8B21-BEB104A46F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ACE4E-4ACD-C34A-8389-DD1446B29A86}"/>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298653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BACA-6618-7947-8B97-D12BC286C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FD8E06-8CA2-A740-8779-ABAA473ED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9AF7E6-4CA1-8840-BB2A-BDB43CE15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15568-76F6-8148-92C5-4378B58E6974}"/>
              </a:ext>
            </a:extLst>
          </p:cNvPr>
          <p:cNvSpPr>
            <a:spLocks noGrp="1"/>
          </p:cNvSpPr>
          <p:nvPr>
            <p:ph type="dt" sz="half" idx="10"/>
          </p:nvPr>
        </p:nvSpPr>
        <p:spPr/>
        <p:txBody>
          <a:bodyPr/>
          <a:lstStyle/>
          <a:p>
            <a:fld id="{DAD61725-57B8-A842-888B-F2142A9FE811}" type="datetime1">
              <a:rPr lang="en-US" smtClean="0"/>
              <a:t>5/5/21</a:t>
            </a:fld>
            <a:endParaRPr lang="en-US"/>
          </a:p>
        </p:txBody>
      </p:sp>
      <p:sp>
        <p:nvSpPr>
          <p:cNvPr id="6" name="Footer Placeholder 5">
            <a:extLst>
              <a:ext uri="{FF2B5EF4-FFF2-40B4-BE49-F238E27FC236}">
                <a16:creationId xmlns:a16="http://schemas.microsoft.com/office/drawing/2014/main" id="{484BF28C-CF59-B243-A147-CB2C806AA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D7A55-2FD7-9744-8151-749130731057}"/>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34713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A0F8-D63A-9047-A87E-9F16F0AE3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7CB4F8-F076-864D-B443-3903CF5EB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C8EC3A8-B45B-744E-B730-B935325FD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0471C-681E-8A43-98E9-F00233D6B374}"/>
              </a:ext>
            </a:extLst>
          </p:cNvPr>
          <p:cNvSpPr>
            <a:spLocks noGrp="1"/>
          </p:cNvSpPr>
          <p:nvPr>
            <p:ph type="dt" sz="half" idx="10"/>
          </p:nvPr>
        </p:nvSpPr>
        <p:spPr/>
        <p:txBody>
          <a:bodyPr/>
          <a:lstStyle/>
          <a:p>
            <a:fld id="{F0ED87C7-1016-4940-8D13-E9274DE6F22F}" type="datetime1">
              <a:rPr lang="en-US" smtClean="0"/>
              <a:t>5/5/21</a:t>
            </a:fld>
            <a:endParaRPr lang="en-US"/>
          </a:p>
        </p:txBody>
      </p:sp>
      <p:sp>
        <p:nvSpPr>
          <p:cNvPr id="6" name="Footer Placeholder 5">
            <a:extLst>
              <a:ext uri="{FF2B5EF4-FFF2-40B4-BE49-F238E27FC236}">
                <a16:creationId xmlns:a16="http://schemas.microsoft.com/office/drawing/2014/main" id="{3083CEA1-718D-3D41-80B8-10EB18FB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BF161-2BD7-4943-BE48-0163BA93D617}"/>
              </a:ext>
            </a:extLst>
          </p:cNvPr>
          <p:cNvSpPr>
            <a:spLocks noGrp="1"/>
          </p:cNvSpPr>
          <p:nvPr>
            <p:ph type="sldNum" sz="quarter" idx="12"/>
          </p:nvPr>
        </p:nvSpPr>
        <p:spPr/>
        <p:txBody>
          <a:bodyPr/>
          <a:lstStyle/>
          <a:p>
            <a:fld id="{C9BBC3DE-DB19-9C42-B558-D52A0ED7E4AF}" type="slidenum">
              <a:rPr lang="en-US" smtClean="0"/>
              <a:t>‹#›</a:t>
            </a:fld>
            <a:endParaRPr lang="en-US"/>
          </a:p>
        </p:txBody>
      </p:sp>
    </p:spTree>
    <p:extLst>
      <p:ext uri="{BB962C8B-B14F-4D97-AF65-F5344CB8AC3E}">
        <p14:creationId xmlns:p14="http://schemas.microsoft.com/office/powerpoint/2010/main" val="412815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124FE-EA8A-4D46-BEF5-A6358B651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47EAED-16F2-934B-8AA8-499371D8C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F58B5-58C5-4440-BFCA-E804B1EAA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86C91-ECA6-8C41-9777-BE13CC9D3015}" type="datetime1">
              <a:rPr lang="en-US" smtClean="0"/>
              <a:t>5/5/21</a:t>
            </a:fld>
            <a:endParaRPr lang="en-US"/>
          </a:p>
        </p:txBody>
      </p:sp>
      <p:sp>
        <p:nvSpPr>
          <p:cNvPr id="5" name="Footer Placeholder 4">
            <a:extLst>
              <a:ext uri="{FF2B5EF4-FFF2-40B4-BE49-F238E27FC236}">
                <a16:creationId xmlns:a16="http://schemas.microsoft.com/office/drawing/2014/main" id="{4293716A-DCE9-294C-BF9A-99DB951CF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4649CD-3F31-9745-89CE-FE01F86E3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BC3DE-DB19-9C42-B558-D52A0ED7E4AF}" type="slidenum">
              <a:rPr lang="en-US" smtClean="0"/>
              <a:t>‹#›</a:t>
            </a:fld>
            <a:endParaRPr lang="en-US"/>
          </a:p>
        </p:txBody>
      </p:sp>
    </p:spTree>
    <p:extLst>
      <p:ext uri="{BB962C8B-B14F-4D97-AF65-F5344CB8AC3E}">
        <p14:creationId xmlns:p14="http://schemas.microsoft.com/office/powerpoint/2010/main" val="123894105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liman.1@o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hyperlink" Target="mailto:baker.375@o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iliman.1@osu.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mailto:drakeinstitute@osu.edu" TargetMode="External"/><Relationship Id="rId4" Type="http://schemas.openxmlformats.org/officeDocument/2006/relationships/hyperlink" Target="mailto:baker.375@osu"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ucat.osu.edu/blog/aftermath-traged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5195/rt.2020.6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E97D16-DAFA-7340-9ABC-E4711F328980}"/>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1</a:t>
            </a:fld>
            <a:endParaRPr lang="en-US"/>
          </a:p>
        </p:txBody>
      </p:sp>
      <p:sp>
        <p:nvSpPr>
          <p:cNvPr id="8" name="Title 1">
            <a:extLst>
              <a:ext uri="{FF2B5EF4-FFF2-40B4-BE49-F238E27FC236}">
                <a16:creationId xmlns:a16="http://schemas.microsoft.com/office/drawing/2014/main" id="{A5123573-BF0D-4044-9248-587592AFA7FB}"/>
              </a:ext>
            </a:extLst>
          </p:cNvPr>
          <p:cNvSpPr>
            <a:spLocks noGrp="1"/>
          </p:cNvSpPr>
          <p:nvPr>
            <p:ph type="ctrTitle"/>
          </p:nvPr>
        </p:nvSpPr>
        <p:spPr>
          <a:xfrm>
            <a:off x="1524000" y="914399"/>
            <a:ext cx="9144000" cy="1849806"/>
          </a:xfrm>
        </p:spPr>
        <p:txBody>
          <a:bodyPr>
            <a:normAutofit/>
          </a:bodyPr>
          <a:lstStyle/>
          <a:p>
            <a:pPr>
              <a:spcBef>
                <a:spcPts val="2400"/>
              </a:spcBef>
            </a:pPr>
            <a:r>
              <a:rPr lang="en-US" sz="4500"/>
              <a:t>Facilitating Challenging Conversations in the Classroom</a:t>
            </a:r>
            <a:br>
              <a:rPr lang="en-US" sz="4900"/>
            </a:br>
            <a:r>
              <a:rPr lang="en-US" sz="3200" b="0" i="1"/>
              <a:t>Innovate Conference</a:t>
            </a:r>
          </a:p>
        </p:txBody>
      </p:sp>
      <p:sp>
        <p:nvSpPr>
          <p:cNvPr id="2" name="Subtitle 1">
            <a:extLst>
              <a:ext uri="{FF2B5EF4-FFF2-40B4-BE49-F238E27FC236}">
                <a16:creationId xmlns:a16="http://schemas.microsoft.com/office/drawing/2014/main" id="{328A48CA-50C0-0546-9B0D-2FD5BB59C51B}"/>
              </a:ext>
            </a:extLst>
          </p:cNvPr>
          <p:cNvSpPr>
            <a:spLocks noGrp="1"/>
          </p:cNvSpPr>
          <p:nvPr>
            <p:ph type="subTitle" idx="1"/>
          </p:nvPr>
        </p:nvSpPr>
        <p:spPr>
          <a:xfrm>
            <a:off x="1302152" y="3200400"/>
            <a:ext cx="9587696" cy="1655762"/>
          </a:xfrm>
        </p:spPr>
        <p:txBody>
          <a:bodyPr numCol="2">
            <a:noAutofit/>
          </a:bodyPr>
          <a:lstStyle/>
          <a:p>
            <a:r>
              <a:rPr lang="en-US" sz="3200" b="1"/>
              <a:t>Shed </a:t>
            </a:r>
            <a:r>
              <a:rPr lang="en-US" sz="3200" b="1" err="1"/>
              <a:t>Siliman</a:t>
            </a:r>
            <a:r>
              <a:rPr lang="en-US" sz="3200" b="1"/>
              <a:t> </a:t>
            </a:r>
            <a:r>
              <a:rPr lang="en-US" sz="3200"/>
              <a:t>(she/hers)</a:t>
            </a:r>
            <a:br>
              <a:rPr lang="en-US" sz="3200"/>
            </a:br>
            <a:r>
              <a:rPr lang="en-US" sz="3200"/>
              <a:t>Instructional Consultant </a:t>
            </a:r>
            <a:r>
              <a:rPr lang="en-US" sz="3200">
                <a:hlinkClick r:id="rId3">
                  <a:extLst>
                    <a:ext uri="{A12FA001-AC4F-418D-AE19-62706E023703}">
                      <ahyp:hlinkClr xmlns:ahyp="http://schemas.microsoft.com/office/drawing/2018/hyperlinkcolor" val="tx"/>
                    </a:ext>
                  </a:extLst>
                </a:hlinkClick>
              </a:rPr>
              <a:t>siliman.1@osu.edu</a:t>
            </a:r>
            <a:br>
              <a:rPr lang="en-US" sz="3200"/>
            </a:br>
            <a:endParaRPr lang="en-US" sz="3200"/>
          </a:p>
          <a:p>
            <a:endParaRPr lang="en-US" sz="3200"/>
          </a:p>
          <a:p>
            <a:r>
              <a:rPr lang="en-US" sz="3200" b="1"/>
              <a:t>Jonathan Baker </a:t>
            </a:r>
            <a:r>
              <a:rPr lang="en-US" sz="3200"/>
              <a:t>(he/his)</a:t>
            </a:r>
            <a:br>
              <a:rPr lang="en-US" sz="3200"/>
            </a:br>
            <a:r>
              <a:rPr lang="en-US" sz="3200"/>
              <a:t>Associate Director </a:t>
            </a:r>
            <a:r>
              <a:rPr lang="en-US" sz="3200">
                <a:hlinkClick r:id="rId4">
                  <a:extLst>
                    <a:ext uri="{A12FA001-AC4F-418D-AE19-62706E023703}">
                      <ahyp:hlinkClr xmlns:ahyp="http://schemas.microsoft.com/office/drawing/2018/hyperlinkcolor" val="tx"/>
                    </a:ext>
                  </a:extLst>
                </a:hlinkClick>
              </a:rPr>
              <a:t>baker.375@osu.edu</a:t>
            </a:r>
            <a:endParaRPr lang="en-US" sz="3200"/>
          </a:p>
          <a:p>
            <a:endParaRPr lang="en-US" sz="3200"/>
          </a:p>
        </p:txBody>
      </p:sp>
      <p:pic>
        <p:nvPicPr>
          <p:cNvPr id="20" name="Picture 19" descr="The Ohio State University Drake Institute for Teaching and Learning">
            <a:extLst>
              <a:ext uri="{FF2B5EF4-FFF2-40B4-BE49-F238E27FC236}">
                <a16:creationId xmlns:a16="http://schemas.microsoft.com/office/drawing/2014/main" id="{436C021F-716B-9044-90F2-2E1AC3E20269}"/>
              </a:ext>
            </a:extLst>
          </p:cNvPr>
          <p:cNvPicPr>
            <a:picLocks noChangeAspect="1"/>
          </p:cNvPicPr>
          <p:nvPr/>
        </p:nvPicPr>
        <p:blipFill>
          <a:blip r:embed="rId5"/>
          <a:stretch>
            <a:fillRect/>
          </a:stretch>
        </p:blipFill>
        <p:spPr>
          <a:xfrm>
            <a:off x="4125965" y="5486400"/>
            <a:ext cx="3940070" cy="731520"/>
          </a:xfrm>
          <a:prstGeom prst="rect">
            <a:avLst/>
          </a:prstGeom>
        </p:spPr>
      </p:pic>
    </p:spTree>
    <p:extLst>
      <p:ext uri="{BB962C8B-B14F-4D97-AF65-F5344CB8AC3E}">
        <p14:creationId xmlns:p14="http://schemas.microsoft.com/office/powerpoint/2010/main" val="210699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rowd of protestors holding a banner featuring Breonna Taylor's image &quot;Justice for Breonna Taylor&quot;">
            <a:extLst>
              <a:ext uri="{FF2B5EF4-FFF2-40B4-BE49-F238E27FC236}">
                <a16:creationId xmlns:a16="http://schemas.microsoft.com/office/drawing/2014/main" id="{7338B7F4-B53A-2741-841B-E145F8C9D298}"/>
              </a:ext>
            </a:extLst>
          </p:cNvPr>
          <p:cNvPicPr>
            <a:picLocks noGrp="1" noChangeAspect="1" noChangeArrowheads="1"/>
          </p:cNvPicPr>
          <p:nvPr>
            <p:ph idx="4294967295"/>
          </p:nvPr>
        </p:nvPicPr>
        <p:blipFill rotWithShape="1">
          <a:blip r:embed="rId3" cstate="screen">
            <a:alphaModFix/>
            <a:extLst>
              <a:ext uri="{28A0092B-C50C-407E-A947-70E740481C1C}">
                <a14:useLocalDpi xmlns:a14="http://schemas.microsoft.com/office/drawing/2010/main"/>
              </a:ext>
            </a:extLst>
          </a:blip>
          <a:srcRect b="-1"/>
          <a:stretch/>
        </p:blipFill>
        <p:spPr bwMode="auto">
          <a:xfrm>
            <a:off x="0" y="1588"/>
            <a:ext cx="12192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9787363-77C8-9F4D-9FCD-423DD4717482}"/>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10</a:t>
            </a:fld>
            <a:endParaRPr lang="en-US"/>
          </a:p>
        </p:txBody>
      </p:sp>
      <p:sp>
        <p:nvSpPr>
          <p:cNvPr id="3" name="Title 2">
            <a:extLst>
              <a:ext uri="{FF2B5EF4-FFF2-40B4-BE49-F238E27FC236}">
                <a16:creationId xmlns:a16="http://schemas.microsoft.com/office/drawing/2014/main" id="{2D664B5A-B045-F943-A703-5B58F9D4AE5D}"/>
              </a:ext>
            </a:extLst>
          </p:cNvPr>
          <p:cNvSpPr>
            <a:spLocks noGrp="1"/>
          </p:cNvSpPr>
          <p:nvPr>
            <p:ph type="title"/>
          </p:nvPr>
        </p:nvSpPr>
        <p:spPr>
          <a:xfrm>
            <a:off x="838200" y="5213349"/>
            <a:ext cx="6934200" cy="1325563"/>
          </a:xfrm>
        </p:spPr>
        <p:txBody>
          <a:bodyPr>
            <a:normAutofit/>
          </a:bodyPr>
          <a:lstStyle/>
          <a:p>
            <a:r>
              <a:rPr lang="en-US">
                <a:solidFill>
                  <a:srgbClr val="000000"/>
                </a:solidFill>
              </a:rPr>
              <a:t>How Politics is Connected to Education</a:t>
            </a:r>
          </a:p>
        </p:txBody>
      </p:sp>
    </p:spTree>
    <p:extLst>
      <p:ext uri="{BB962C8B-B14F-4D97-AF65-F5344CB8AC3E}">
        <p14:creationId xmlns:p14="http://schemas.microsoft.com/office/powerpoint/2010/main" val="362861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C202F2-E31F-7A49-A822-79F500311926}"/>
              </a:ext>
            </a:extLst>
          </p:cNvPr>
          <p:cNvSpPr>
            <a:spLocks noGrp="1"/>
          </p:cNvSpPr>
          <p:nvPr>
            <p:ph type="sldNum" sz="quarter" idx="12"/>
          </p:nvPr>
        </p:nvSpPr>
        <p:spPr/>
        <p:txBody>
          <a:bodyPr/>
          <a:lstStyle/>
          <a:p>
            <a:fld id="{C9BBC3DE-DB19-9C42-B558-D52A0ED7E4AF}" type="slidenum">
              <a:rPr lang="en-US" smtClean="0"/>
              <a:t>11</a:t>
            </a:fld>
            <a:endParaRPr lang="en-US"/>
          </a:p>
        </p:txBody>
      </p:sp>
      <p:sp>
        <p:nvSpPr>
          <p:cNvPr id="2" name="Title 1">
            <a:extLst>
              <a:ext uri="{FF2B5EF4-FFF2-40B4-BE49-F238E27FC236}">
                <a16:creationId xmlns:a16="http://schemas.microsoft.com/office/drawing/2014/main" id="{2C75E910-9292-374C-A324-57880F7ED929}"/>
              </a:ext>
            </a:extLst>
          </p:cNvPr>
          <p:cNvSpPr>
            <a:spLocks noGrp="1"/>
          </p:cNvSpPr>
          <p:nvPr>
            <p:ph type="title"/>
          </p:nvPr>
        </p:nvSpPr>
        <p:spPr>
          <a:xfrm>
            <a:off x="838200" y="5213349"/>
            <a:ext cx="10515600" cy="1325563"/>
          </a:xfrm>
        </p:spPr>
        <p:txBody>
          <a:bodyPr vert="horz" lIns="91440" tIns="45720" rIns="91440" bIns="45720" rtlCol="0" anchor="ctr">
            <a:normAutofit/>
          </a:bodyPr>
          <a:lstStyle/>
          <a:p>
            <a:pPr algn="ctr">
              <a:lnSpc>
                <a:spcPct val="100000"/>
              </a:lnSpc>
            </a:pPr>
            <a:r>
              <a:rPr lang="en-US" sz="2400" b="0">
                <a:latin typeface="Arial" panose="020B0604020202020204" pitchFamily="34" charset="0"/>
                <a:cs typeface="Arial" panose="020B0604020202020204" pitchFamily="34" charset="0"/>
              </a:rPr>
              <a:t>Nationally, Black girls are suspended at six times the rate of white girls, while Black boys are suspended at three times the rate of white boys (Department of Education finding quoted in “Black Girls Matter,” 2014)</a:t>
            </a:r>
          </a:p>
        </p:txBody>
      </p:sp>
      <p:pic>
        <p:nvPicPr>
          <p:cNvPr id="8" name="Content Placeholder 7" descr="Publication cover with title &quot;Black Girls Matter: Pushed Out, Overpoliced, and Underprotected,&quot; Columbia Law School Center for Intersectionality and Social Policy Studies, African American Policy Forum">
            <a:extLst>
              <a:ext uri="{FF2B5EF4-FFF2-40B4-BE49-F238E27FC236}">
                <a16:creationId xmlns:a16="http://schemas.microsoft.com/office/drawing/2014/main" id="{00030783-B360-0741-96B3-72B9354A29D0}"/>
              </a:ext>
            </a:extLst>
          </p:cNvPr>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0" y="0"/>
            <a:ext cx="12192000" cy="5014913"/>
          </a:xfrm>
          <a:prstGeom prst="rect">
            <a:avLst/>
          </a:prstGeom>
        </p:spPr>
      </p:pic>
    </p:spTree>
    <p:extLst>
      <p:ext uri="{BB962C8B-B14F-4D97-AF65-F5344CB8AC3E}">
        <p14:creationId xmlns:p14="http://schemas.microsoft.com/office/powerpoint/2010/main" val="337353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CFECF9-A638-F44A-BD4D-B96A62081BB3}"/>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12</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ctrTitle"/>
          </p:nvPr>
        </p:nvSpPr>
        <p:spPr>
          <a:xfrm>
            <a:off x="1524000" y="1122363"/>
            <a:ext cx="9144000" cy="2387600"/>
          </a:xfrm>
        </p:spPr>
        <p:txBody>
          <a:bodyPr>
            <a:normAutofit/>
          </a:bodyPr>
          <a:lstStyle/>
          <a:p>
            <a:r>
              <a:rPr lang="en-US"/>
              <a:t>Our Concerns</a:t>
            </a:r>
          </a:p>
        </p:txBody>
      </p:sp>
      <p:sp>
        <p:nvSpPr>
          <p:cNvPr id="3" name="Subtitle 2">
            <a:extLst>
              <a:ext uri="{FF2B5EF4-FFF2-40B4-BE49-F238E27FC236}">
                <a16:creationId xmlns:a16="http://schemas.microsoft.com/office/drawing/2014/main" id="{B026CDBF-AC12-A741-8974-57F36A772D19}"/>
              </a:ext>
            </a:extLst>
          </p:cNvPr>
          <p:cNvSpPr>
            <a:spLocks noGrp="1"/>
          </p:cNvSpPr>
          <p:nvPr>
            <p:ph type="subTitle" idx="1"/>
          </p:nvPr>
        </p:nvSpPr>
        <p:spPr>
          <a:xfrm>
            <a:off x="1524000" y="3602038"/>
            <a:ext cx="9144000" cy="1655762"/>
          </a:xfrm>
        </p:spPr>
        <p:txBody>
          <a:bodyPr>
            <a:normAutofit/>
          </a:bodyPr>
          <a:lstStyle/>
          <a:p>
            <a:r>
              <a:rPr lang="en-US" sz="3200"/>
              <a:t>Share in the chat:</a:t>
            </a:r>
          </a:p>
          <a:p>
            <a:r>
              <a:rPr lang="en-US" sz="3200"/>
              <a:t>What concerns do you have about addressing this topic in class?</a:t>
            </a:r>
          </a:p>
        </p:txBody>
      </p:sp>
    </p:spTree>
    <p:extLst>
      <p:ext uri="{BB962C8B-B14F-4D97-AF65-F5344CB8AC3E}">
        <p14:creationId xmlns:p14="http://schemas.microsoft.com/office/powerpoint/2010/main" val="189547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559A6-F78C-2B46-9C31-7DA9ED1072C9}"/>
              </a:ext>
            </a:extLst>
          </p:cNvPr>
          <p:cNvSpPr>
            <a:spLocks noGrp="1"/>
          </p:cNvSpPr>
          <p:nvPr>
            <p:ph type="sldNum" sz="quarter" idx="12"/>
          </p:nvPr>
        </p:nvSpPr>
        <p:spPr/>
        <p:txBody>
          <a:bodyPr/>
          <a:lstStyle/>
          <a:p>
            <a:fld id="{C9BBC3DE-DB19-9C42-B558-D52A0ED7E4AF}" type="slidenum">
              <a:rPr lang="en-US" smtClean="0"/>
              <a:t>13</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Addressing Our Concerns</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a:noAutofit/>
          </a:bodyPr>
          <a:lstStyle/>
          <a:p>
            <a:pPr marL="342900"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You </a:t>
            </a:r>
            <a:r>
              <a:rPr lang="en-US" sz="3200" i="1">
                <a:latin typeface="Arial" panose="020B0604020202020204" pitchFamily="34" charset="0"/>
                <a:cs typeface="Arial" panose="020B0604020202020204" pitchFamily="34" charset="0"/>
              </a:rPr>
              <a:t>can</a:t>
            </a:r>
            <a:r>
              <a:rPr lang="en-US" sz="3200">
                <a:latin typeface="Arial" panose="020B0604020202020204" pitchFamily="34" charset="0"/>
                <a:cs typeface="Arial" panose="020B0604020202020204" pitchFamily="34" charset="0"/>
              </a:rPr>
              <a:t> address these issues</a:t>
            </a:r>
          </a:p>
          <a:p>
            <a:pPr marL="342900"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Emphasize </a:t>
            </a:r>
            <a:r>
              <a:rPr lang="en-US" sz="3200" i="1">
                <a:latin typeface="Arial" panose="020B0604020202020204" pitchFamily="34" charset="0"/>
                <a:cs typeface="Arial" panose="020B0604020202020204" pitchFamily="34" charset="0"/>
              </a:rPr>
              <a:t>curiosity, exploration, listening, reflection, dialogue, understanding, respect </a:t>
            </a:r>
            <a:r>
              <a:rPr lang="en-US" sz="3200">
                <a:latin typeface="Arial" panose="020B0604020202020204" pitchFamily="34" charset="0"/>
                <a:cs typeface="Arial" panose="020B0604020202020204" pitchFamily="34" charset="0"/>
              </a:rPr>
              <a:t>rather than </a:t>
            </a:r>
            <a:r>
              <a:rPr lang="en-US" sz="3200" i="1">
                <a:latin typeface="Arial" panose="020B0604020202020204" pitchFamily="34" charset="0"/>
                <a:cs typeface="Arial" panose="020B0604020202020204" pitchFamily="34" charset="0"/>
              </a:rPr>
              <a:t>agreement,</a:t>
            </a: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expertise</a:t>
            </a:r>
          </a:p>
          <a:p>
            <a:pPr marL="800100" lvl="1"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Disciplinary skills</a:t>
            </a:r>
          </a:p>
          <a:p>
            <a:pPr marL="800100" lvl="1"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Understanding &gt; resolution</a:t>
            </a:r>
          </a:p>
          <a:p>
            <a:pPr marL="800100" lvl="1"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Occupy multiple perspectives on the same issue</a:t>
            </a:r>
          </a:p>
          <a:p>
            <a:pPr marL="800100" lvl="1"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Conversation should be generative/productive</a:t>
            </a:r>
          </a:p>
          <a:p>
            <a:pPr marL="342900"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Focus on empathy</a:t>
            </a:r>
          </a:p>
          <a:p>
            <a:pPr algn="l"/>
            <a:endParaRPr lang="en-US" sz="3200">
              <a:latin typeface="Arial" panose="020B0604020202020204" pitchFamily="34" charset="0"/>
              <a:cs typeface="Arial" panose="020B0604020202020204" pitchFamily="34" charset="0"/>
            </a:endParaRPr>
          </a:p>
          <a:p>
            <a:pPr algn="l"/>
            <a:endParaRPr lang="en-US" sz="3200">
              <a:latin typeface="Arial" panose="020B0604020202020204" pitchFamily="34" charset="0"/>
              <a:cs typeface="Arial" panose="020B0604020202020204" pitchFamily="34" charset="0"/>
            </a:endParaRPr>
          </a:p>
          <a:p>
            <a:pPr algn="l"/>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28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A58284-ED4A-2F49-B0B9-74D1961B4B37}"/>
              </a:ext>
            </a:extLst>
          </p:cNvPr>
          <p:cNvSpPr>
            <a:spLocks noGrp="1"/>
          </p:cNvSpPr>
          <p:nvPr>
            <p:ph type="sldNum" sz="quarter" idx="12"/>
          </p:nvPr>
        </p:nvSpPr>
        <p:spPr/>
        <p:txBody>
          <a:bodyPr/>
          <a:lstStyle/>
          <a:p>
            <a:fld id="{C9BBC3DE-DB19-9C42-B558-D52A0ED7E4AF}" type="slidenum">
              <a:rPr lang="en-US" smtClean="0"/>
              <a:t>14</a:t>
            </a:fld>
            <a:endParaRPr lang="en-US"/>
          </a:p>
        </p:txBody>
      </p:sp>
      <p:sp>
        <p:nvSpPr>
          <p:cNvPr id="2" name="Title 1">
            <a:extLst>
              <a:ext uri="{FF2B5EF4-FFF2-40B4-BE49-F238E27FC236}">
                <a16:creationId xmlns:a16="http://schemas.microsoft.com/office/drawing/2014/main" id="{BFDB7BEC-33B5-A346-8EE0-317042A6D8AC}"/>
              </a:ext>
            </a:extLst>
          </p:cNvPr>
          <p:cNvSpPr>
            <a:spLocks noGrp="1"/>
          </p:cNvSpPr>
          <p:nvPr>
            <p:ph type="title"/>
          </p:nvPr>
        </p:nvSpPr>
        <p:spPr>
          <a:xfrm>
            <a:off x="838200" y="2766218"/>
            <a:ext cx="5257800" cy="1325563"/>
          </a:xfrm>
          <a:noFill/>
        </p:spPr>
        <p:txBody>
          <a:bodyPr vert="horz" lIns="91440" tIns="45720" rIns="91440" bIns="45720" rtlCol="0" anchor="ctr" anchorCtr="0">
            <a:normAutofit/>
          </a:bodyPr>
          <a:lstStyle/>
          <a:p>
            <a:r>
              <a:rPr lang="en-US" sz="4000" b="1" kern="1200" spc="-100">
                <a:solidFill>
                  <a:srgbClr val="FFFFFF"/>
                </a:solidFill>
                <a:latin typeface="Arial" panose="020B0604020202020204" pitchFamily="34" charset="0"/>
                <a:cs typeface="Arial" panose="020B0604020202020204" pitchFamily="34" charset="0"/>
              </a:rPr>
              <a:t>Cultivating Empathy</a:t>
            </a:r>
          </a:p>
        </p:txBody>
      </p:sp>
      <p:pic>
        <p:nvPicPr>
          <p:cNvPr id="4" name="Content Placeholder 3" descr="Brene Brown quote &quot;The power of empathy: Im in it with you. Im not here to fix you. I'm here to feel with you and let you know you're not alone.&quot;">
            <a:extLst>
              <a:ext uri="{FF2B5EF4-FFF2-40B4-BE49-F238E27FC236}">
                <a16:creationId xmlns:a16="http://schemas.microsoft.com/office/drawing/2014/main" id="{F2E767B0-D525-0740-B5DD-3CA963D6AD2A}"/>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6219825" y="1131886"/>
            <a:ext cx="5133975" cy="4594225"/>
          </a:xfrm>
          <a:prstGeom prst="rect">
            <a:avLst/>
          </a:prstGeom>
        </p:spPr>
      </p:pic>
    </p:spTree>
    <p:extLst>
      <p:ext uri="{BB962C8B-B14F-4D97-AF65-F5344CB8AC3E}">
        <p14:creationId xmlns:p14="http://schemas.microsoft.com/office/powerpoint/2010/main" val="300575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llustration of hands of many skin tones raised ">
            <a:extLst>
              <a:ext uri="{FF2B5EF4-FFF2-40B4-BE49-F238E27FC236}">
                <a16:creationId xmlns:a16="http://schemas.microsoft.com/office/drawing/2014/main" id="{40B750B4-D132-404B-A454-B5D8B0E592F7}"/>
              </a:ext>
            </a:extLst>
          </p:cNvPr>
          <p:cNvPicPr>
            <a:picLocks noChangeAspect="1"/>
          </p:cNvPicPr>
          <p:nvPr/>
        </p:nvPicPr>
        <p:blipFill rotWithShape="1">
          <a:blip r:embed="rId2" cstate="screen">
            <a:alphaModFix amt="45000"/>
            <a:extLst>
              <a:ext uri="{28A0092B-C50C-407E-A947-70E740481C1C}">
                <a14:useLocalDpi xmlns:a14="http://schemas.microsoft.com/office/drawing/2010/main"/>
              </a:ext>
            </a:extLst>
          </a:blip>
          <a:srcRect b="148"/>
          <a:stretch/>
        </p:blipFill>
        <p:spPr>
          <a:xfrm>
            <a:off x="20" y="1"/>
            <a:ext cx="12191980" cy="6857999"/>
          </a:xfrm>
          <a:prstGeom prst="rect">
            <a:avLst/>
          </a:prstGeom>
        </p:spPr>
      </p:pic>
      <p:sp>
        <p:nvSpPr>
          <p:cNvPr id="3" name="Slide Number Placeholder 2">
            <a:extLst>
              <a:ext uri="{FF2B5EF4-FFF2-40B4-BE49-F238E27FC236}">
                <a16:creationId xmlns:a16="http://schemas.microsoft.com/office/drawing/2014/main" id="{4AB1154E-898A-334D-A0F8-D5EB8EAA4B96}"/>
              </a:ext>
            </a:extLst>
          </p:cNvPr>
          <p:cNvSpPr>
            <a:spLocks noGrp="1"/>
          </p:cNvSpPr>
          <p:nvPr>
            <p:ph type="sldNum" sz="quarter" idx="12"/>
          </p:nvPr>
        </p:nvSpPr>
        <p:spPr/>
        <p:txBody>
          <a:bodyPr/>
          <a:lstStyle/>
          <a:p>
            <a:fld id="{C9BBC3DE-DB19-9C42-B558-D52A0ED7E4AF}" type="slidenum">
              <a:rPr lang="en-US" smtClean="0"/>
              <a:t>15</a:t>
            </a:fld>
            <a:endParaRPr lang="en-US"/>
          </a:p>
        </p:txBody>
      </p:sp>
      <p:sp>
        <p:nvSpPr>
          <p:cNvPr id="2" name="Title 1">
            <a:extLst>
              <a:ext uri="{FF2B5EF4-FFF2-40B4-BE49-F238E27FC236}">
                <a16:creationId xmlns:a16="http://schemas.microsoft.com/office/drawing/2014/main" id="{C65E4A6F-38C9-634B-B6F8-AE2FC740A797}"/>
              </a:ext>
            </a:extLst>
          </p:cNvPr>
          <p:cNvSpPr>
            <a:spLocks noGrp="1"/>
          </p:cNvSpPr>
          <p:nvPr>
            <p:ph type="title"/>
          </p:nvPr>
        </p:nvSpPr>
        <p:spPr>
          <a:xfrm>
            <a:off x="838200" y="4894262"/>
            <a:ext cx="10515600" cy="1325563"/>
          </a:xfrm>
        </p:spPr>
        <p:txBody>
          <a:bodyPr vert="horz" lIns="91440" tIns="45720" rIns="91440" bIns="45720" rtlCol="0" anchor="ctr">
            <a:normAutofit fontScale="90000"/>
          </a:bodyPr>
          <a:lstStyle/>
          <a:p>
            <a:pPr algn="ctr"/>
            <a:r>
              <a:rPr lang="en-US" sz="7200" b="1">
                <a:latin typeface="Arial" panose="020B0604020202020204" pitchFamily="34" charset="0"/>
                <a:cs typeface="Arial" panose="020B0604020202020204" pitchFamily="34" charset="0"/>
              </a:rPr>
              <a:t>Strategies for Engagement</a:t>
            </a:r>
          </a:p>
        </p:txBody>
      </p:sp>
    </p:spTree>
    <p:extLst>
      <p:ext uri="{BB962C8B-B14F-4D97-AF65-F5344CB8AC3E}">
        <p14:creationId xmlns:p14="http://schemas.microsoft.com/office/powerpoint/2010/main" val="29580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AAF524-3370-1348-B1BB-81F546A57648}"/>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16</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a:xfrm>
            <a:off x="838200" y="365125"/>
            <a:ext cx="10515600" cy="1325563"/>
          </a:xfrm>
        </p:spPr>
        <p:txBody>
          <a:bodyPr>
            <a:normAutofit/>
          </a:bodyPr>
          <a:lstStyle/>
          <a:p>
            <a:r>
              <a:rPr lang="en-US"/>
              <a:t>Basic Guidelines</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a:xfrm>
            <a:off x="838200" y="1825625"/>
            <a:ext cx="10515600" cy="4351338"/>
          </a:xfrm>
        </p:spPr>
        <p:txBody>
          <a:bodyPr>
            <a:normAutofit/>
          </a:bodyPr>
          <a:lstStyle/>
          <a:p>
            <a:pPr marL="0" indent="0">
              <a:buNone/>
            </a:pPr>
            <a:r>
              <a:rPr lang="en-US" sz="3200" dirty="0"/>
              <a:t>No matter the conversation:</a:t>
            </a:r>
          </a:p>
          <a:p>
            <a:r>
              <a:rPr lang="en-US" sz="3200" dirty="0"/>
              <a:t>Assess whether students and you are open to conversation</a:t>
            </a:r>
          </a:p>
          <a:p>
            <a:r>
              <a:rPr lang="en-US" sz="3200" dirty="0"/>
              <a:t>Be transparent about goals of the discussion</a:t>
            </a:r>
          </a:p>
          <a:p>
            <a:pPr lvl="1"/>
            <a:r>
              <a:rPr lang="en-US" sz="3200" dirty="0"/>
              <a:t>Lower the stakes</a:t>
            </a:r>
          </a:p>
          <a:p>
            <a:r>
              <a:rPr lang="en-US" sz="3200" dirty="0"/>
              <a:t>Consider generating community guidelines</a:t>
            </a:r>
          </a:p>
          <a:p>
            <a:r>
              <a:rPr lang="en-US" sz="3200" dirty="0"/>
              <a:t>‘Call in’ instead of ‘call out’</a:t>
            </a:r>
          </a:p>
          <a:p>
            <a:r>
              <a:rPr lang="en-US" sz="3200" dirty="0"/>
              <a:t>Don’t talk ‘around’ the issue</a:t>
            </a:r>
          </a:p>
        </p:txBody>
      </p:sp>
    </p:spTree>
    <p:extLst>
      <p:ext uri="{BB962C8B-B14F-4D97-AF65-F5344CB8AC3E}">
        <p14:creationId xmlns:p14="http://schemas.microsoft.com/office/powerpoint/2010/main" val="176154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AB428E-C499-A047-8F1A-092157CDBC53}"/>
              </a:ext>
            </a:extLst>
          </p:cNvPr>
          <p:cNvSpPr>
            <a:spLocks noGrp="1"/>
          </p:cNvSpPr>
          <p:nvPr>
            <p:ph type="sldNum" sz="quarter" idx="12"/>
          </p:nvPr>
        </p:nvSpPr>
        <p:spPr/>
        <p:txBody>
          <a:bodyPr/>
          <a:lstStyle/>
          <a:p>
            <a:fld id="{C9BBC3DE-DB19-9C42-B558-D52A0ED7E4AF}" type="slidenum">
              <a:rPr lang="en-US" smtClean="0"/>
              <a:t>17</a:t>
            </a:fld>
            <a:endParaRPr lang="en-US"/>
          </a:p>
        </p:txBody>
      </p:sp>
      <p:sp>
        <p:nvSpPr>
          <p:cNvPr id="2" name="Title 1">
            <a:extLst>
              <a:ext uri="{FF2B5EF4-FFF2-40B4-BE49-F238E27FC236}">
                <a16:creationId xmlns:a16="http://schemas.microsoft.com/office/drawing/2014/main" id="{683481D9-E753-9F44-B5DC-6819259FE7EC}"/>
              </a:ext>
            </a:extLst>
          </p:cNvPr>
          <p:cNvSpPr>
            <a:spLocks noGrp="1"/>
          </p:cNvSpPr>
          <p:nvPr>
            <p:ph type="title"/>
          </p:nvPr>
        </p:nvSpPr>
        <p:spPr/>
        <p:txBody>
          <a:bodyPr/>
          <a:lstStyle/>
          <a:p>
            <a:r>
              <a:rPr lang="en-US" dirty="0"/>
              <a:t>How I’ve Been Transformed</a:t>
            </a:r>
          </a:p>
        </p:txBody>
      </p:sp>
      <p:sp>
        <p:nvSpPr>
          <p:cNvPr id="3" name="Content Placeholder 2">
            <a:extLst>
              <a:ext uri="{FF2B5EF4-FFF2-40B4-BE49-F238E27FC236}">
                <a16:creationId xmlns:a16="http://schemas.microsoft.com/office/drawing/2014/main" id="{5E7B909E-89CB-B146-97E4-6755C62799D7}"/>
              </a:ext>
            </a:extLst>
          </p:cNvPr>
          <p:cNvSpPr>
            <a:spLocks noGrp="1"/>
          </p:cNvSpPr>
          <p:nvPr>
            <p:ph idx="1"/>
          </p:nvPr>
        </p:nvSpPr>
        <p:spPr>
          <a:xfrm>
            <a:off x="838200" y="1825624"/>
            <a:ext cx="10515600" cy="4270375"/>
          </a:xfrm>
        </p:spPr>
        <p:txBody>
          <a:bodyPr>
            <a:normAutofit/>
          </a:bodyPr>
          <a:lstStyle/>
          <a:p>
            <a:pPr marL="0" indent="0">
              <a:buNone/>
            </a:pPr>
            <a:r>
              <a:rPr lang="en-US" sz="3200" dirty="0"/>
              <a:t>Dr. Baker</a:t>
            </a:r>
          </a:p>
          <a:p>
            <a:r>
              <a:rPr lang="en-US" sz="3200" dirty="0"/>
              <a:t>Relevant instruction</a:t>
            </a:r>
          </a:p>
          <a:p>
            <a:r>
              <a:rPr lang="en-US" sz="3200" dirty="0"/>
              <a:t>Keep it 1000</a:t>
            </a:r>
          </a:p>
          <a:p>
            <a:r>
              <a:rPr lang="en-US" sz="3200" dirty="0"/>
              <a:t>Adopting an anti-racist pedagogy</a:t>
            </a:r>
          </a:p>
          <a:p>
            <a:r>
              <a:rPr lang="en-US" sz="3200" dirty="0"/>
              <a:t>Being human and transparent</a:t>
            </a:r>
          </a:p>
          <a:p>
            <a:pPr marL="0" indent="0">
              <a:buNone/>
            </a:pPr>
            <a:endParaRPr lang="en-US" sz="3200" dirty="0"/>
          </a:p>
        </p:txBody>
      </p:sp>
    </p:spTree>
    <p:extLst>
      <p:ext uri="{BB962C8B-B14F-4D97-AF65-F5344CB8AC3E}">
        <p14:creationId xmlns:p14="http://schemas.microsoft.com/office/powerpoint/2010/main" val="17956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2F825E-6088-1C43-96AC-E6755AF811C1}"/>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18</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a:xfrm>
            <a:off x="838197" y="1350560"/>
            <a:ext cx="10515600" cy="1325563"/>
          </a:xfrm>
        </p:spPr>
        <p:txBody>
          <a:bodyPr>
            <a:normAutofit/>
          </a:bodyPr>
          <a:lstStyle/>
          <a:p>
            <a:pPr algn="ctr"/>
            <a:r>
              <a:rPr lang="en-US"/>
              <a:t>Spectrum of Engagement </a:t>
            </a:r>
          </a:p>
        </p:txBody>
      </p:sp>
      <p:cxnSp>
        <p:nvCxnSpPr>
          <p:cNvPr id="10" name="Straight Arrow Connector 9" descr="Horizontal line with arrows on both ends">
            <a:extLst>
              <a:ext uri="{FF2B5EF4-FFF2-40B4-BE49-F238E27FC236}">
                <a16:creationId xmlns:a16="http://schemas.microsoft.com/office/drawing/2014/main" id="{646FF51B-53C2-4A43-A2B0-6FD635564962}"/>
              </a:ext>
            </a:extLst>
          </p:cNvPr>
          <p:cNvCxnSpPr>
            <a:cxnSpLocks/>
          </p:cNvCxnSpPr>
          <p:nvPr/>
        </p:nvCxnSpPr>
        <p:spPr>
          <a:xfrm>
            <a:off x="1830858" y="4380726"/>
            <a:ext cx="8530281" cy="1"/>
          </a:xfrm>
          <a:prstGeom prst="straightConnector1">
            <a:avLst/>
          </a:prstGeom>
          <a:ln w="95250">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13" name="Subtitle 7">
            <a:extLst>
              <a:ext uri="{FF2B5EF4-FFF2-40B4-BE49-F238E27FC236}">
                <a16:creationId xmlns:a16="http://schemas.microsoft.com/office/drawing/2014/main" id="{DF9EBBEC-4AA5-ED42-82D1-1209FCB36048}"/>
              </a:ext>
            </a:extLst>
          </p:cNvPr>
          <p:cNvSpPr txBox="1">
            <a:spLocks/>
          </p:cNvSpPr>
          <p:nvPr/>
        </p:nvSpPr>
        <p:spPr>
          <a:xfrm>
            <a:off x="245072" y="3391146"/>
            <a:ext cx="3171567" cy="809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Distant from class content</a:t>
            </a:r>
          </a:p>
        </p:txBody>
      </p:sp>
      <p:sp>
        <p:nvSpPr>
          <p:cNvPr id="14" name="Subtitle 7">
            <a:extLst>
              <a:ext uri="{FF2B5EF4-FFF2-40B4-BE49-F238E27FC236}">
                <a16:creationId xmlns:a16="http://schemas.microsoft.com/office/drawing/2014/main" id="{7A64125B-08B4-174D-B789-412B27553F75}"/>
              </a:ext>
            </a:extLst>
          </p:cNvPr>
          <p:cNvSpPr txBox="1">
            <a:spLocks/>
          </p:cNvSpPr>
          <p:nvPr/>
        </p:nvSpPr>
        <p:spPr>
          <a:xfrm>
            <a:off x="4510214" y="3429000"/>
            <a:ext cx="3171567" cy="1052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Somewhat related to class content</a:t>
            </a:r>
          </a:p>
        </p:txBody>
      </p:sp>
      <p:sp>
        <p:nvSpPr>
          <p:cNvPr id="8" name="Subtitle 7">
            <a:extLst>
              <a:ext uri="{FF2B5EF4-FFF2-40B4-BE49-F238E27FC236}">
                <a16:creationId xmlns:a16="http://schemas.microsoft.com/office/drawing/2014/main" id="{78270EC0-6639-C748-99ED-97BB97F8D096}"/>
              </a:ext>
            </a:extLst>
          </p:cNvPr>
          <p:cNvSpPr>
            <a:spLocks noGrp="1"/>
          </p:cNvSpPr>
          <p:nvPr>
            <p:ph type="subTitle" idx="4294967295"/>
          </p:nvPr>
        </p:nvSpPr>
        <p:spPr>
          <a:xfrm>
            <a:off x="8775356" y="3391146"/>
            <a:ext cx="3171825" cy="809625"/>
          </a:xfrm>
        </p:spPr>
        <p:txBody>
          <a:bodyPr>
            <a:normAutofit lnSpcReduction="10000"/>
          </a:bodyPr>
          <a:lstStyle/>
          <a:p>
            <a:pPr marL="0" indent="0">
              <a:buNone/>
            </a:pPr>
            <a:r>
              <a:rPr lang="en-US">
                <a:latin typeface="Arial" panose="020B0604020202020204" pitchFamily="34" charset="0"/>
                <a:cs typeface="Arial" panose="020B0604020202020204" pitchFamily="34" charset="0"/>
              </a:rPr>
              <a:t>Directly related to class content</a:t>
            </a:r>
          </a:p>
        </p:txBody>
      </p:sp>
    </p:spTree>
    <p:extLst>
      <p:ext uri="{BB962C8B-B14F-4D97-AF65-F5344CB8AC3E}">
        <p14:creationId xmlns:p14="http://schemas.microsoft.com/office/powerpoint/2010/main" val="138577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13F099-D69C-B447-97D0-CDAAD5895937}"/>
              </a:ext>
            </a:extLst>
          </p:cNvPr>
          <p:cNvSpPr>
            <a:spLocks noGrp="1"/>
          </p:cNvSpPr>
          <p:nvPr>
            <p:ph type="sldNum" sz="quarter" idx="12"/>
          </p:nvPr>
        </p:nvSpPr>
        <p:spPr/>
        <p:txBody>
          <a:bodyPr/>
          <a:lstStyle/>
          <a:p>
            <a:fld id="{C9BBC3DE-DB19-9C42-B558-D52A0ED7E4AF}" type="slidenum">
              <a:rPr lang="en-US" smtClean="0"/>
              <a:t>19</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Spectrum of Engagement 2</a:t>
            </a:r>
          </a:p>
        </p:txBody>
      </p:sp>
      <p:sp>
        <p:nvSpPr>
          <p:cNvPr id="13" name="Subtitle 7">
            <a:extLst>
              <a:ext uri="{FF2B5EF4-FFF2-40B4-BE49-F238E27FC236}">
                <a16:creationId xmlns:a16="http://schemas.microsoft.com/office/drawing/2014/main" id="{DF9EBBEC-4AA5-ED42-82D1-1209FCB36048}"/>
              </a:ext>
            </a:extLst>
          </p:cNvPr>
          <p:cNvSpPr txBox="1">
            <a:spLocks/>
          </p:cNvSpPr>
          <p:nvPr/>
        </p:nvSpPr>
        <p:spPr>
          <a:xfrm>
            <a:off x="245075" y="2332719"/>
            <a:ext cx="3171567" cy="809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ial" panose="020B0604020202020204" pitchFamily="34" charset="0"/>
                <a:cs typeface="Arial" panose="020B0604020202020204" pitchFamily="34" charset="0"/>
              </a:rPr>
              <a:t>Distant from class content</a:t>
            </a:r>
          </a:p>
        </p:txBody>
      </p:sp>
      <p:cxnSp>
        <p:nvCxnSpPr>
          <p:cNvPr id="10" name="Straight Arrow Connector 9" descr="Horizontal line with arrows on both ends">
            <a:extLst>
              <a:ext uri="{FF2B5EF4-FFF2-40B4-BE49-F238E27FC236}">
                <a16:creationId xmlns:a16="http://schemas.microsoft.com/office/drawing/2014/main" id="{646FF51B-53C2-4A43-A2B0-6FD635564962}"/>
              </a:ext>
            </a:extLst>
          </p:cNvPr>
          <p:cNvCxnSpPr>
            <a:cxnSpLocks/>
          </p:cNvCxnSpPr>
          <p:nvPr/>
        </p:nvCxnSpPr>
        <p:spPr>
          <a:xfrm>
            <a:off x="1830859" y="3293310"/>
            <a:ext cx="8530281" cy="1"/>
          </a:xfrm>
          <a:prstGeom prst="straightConnector1">
            <a:avLst/>
          </a:prstGeom>
          <a:ln w="95250">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4" name="Subtitle 3">
            <a:extLst>
              <a:ext uri="{FF2B5EF4-FFF2-40B4-BE49-F238E27FC236}">
                <a16:creationId xmlns:a16="http://schemas.microsoft.com/office/drawing/2014/main" id="{3E52BD65-DB1C-6642-8A3E-80F211BDC9EA}"/>
              </a:ext>
            </a:extLst>
          </p:cNvPr>
          <p:cNvSpPr>
            <a:spLocks noGrp="1"/>
          </p:cNvSpPr>
          <p:nvPr>
            <p:ph idx="1"/>
          </p:nvPr>
        </p:nvSpPr>
        <p:spPr>
          <a:xfrm>
            <a:off x="838200" y="4155311"/>
            <a:ext cx="10515600" cy="2021652"/>
          </a:xfrm>
        </p:spPr>
        <p:txBody>
          <a:bodyPr>
            <a:norm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Acknowledge the issue, range of emotions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Actively facilitate; help students clarify comments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Share resources to help process and educate</a:t>
            </a:r>
          </a:p>
          <a:p>
            <a:pPr algn="l"/>
            <a:r>
              <a:rPr lang="en-US" dirty="0">
                <a:latin typeface="Arial" panose="020B0604020202020204" pitchFamily="34" charset="0"/>
                <a:cs typeface="Arial" panose="020B0604020202020204" pitchFamily="34" charset="0"/>
              </a:rPr>
              <a:t> Requires a list of resources, related texts/materials</a:t>
            </a:r>
          </a:p>
        </p:txBody>
      </p:sp>
    </p:spTree>
    <p:extLst>
      <p:ext uri="{BB962C8B-B14F-4D97-AF65-F5344CB8AC3E}">
        <p14:creationId xmlns:p14="http://schemas.microsoft.com/office/powerpoint/2010/main" val="411933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oto of a hand in a crowd holding a sign that says &quot;Black Lives Matter&quot;">
            <a:extLst>
              <a:ext uri="{FF2B5EF4-FFF2-40B4-BE49-F238E27FC236}">
                <a16:creationId xmlns:a16="http://schemas.microsoft.com/office/drawing/2014/main" id="{F932FB40-7FE5-0044-80D8-A1DB830FB357}"/>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a:xfrm>
            <a:off x="5694744" y="365125"/>
            <a:ext cx="5659056" cy="2760040"/>
          </a:xfrm>
        </p:spPr>
        <p:txBody>
          <a:bodyPr anchor="t">
            <a:normAutofit/>
          </a:bodyPr>
          <a:lstStyle/>
          <a:p>
            <a:pPr algn="r"/>
            <a:r>
              <a:rPr lang="en-US" sz="5400" b="1">
                <a:latin typeface="Arial" panose="020B0604020202020204" pitchFamily="34" charset="0"/>
                <a:cs typeface="Arial" panose="020B0604020202020204" pitchFamily="34" charset="0"/>
              </a:rPr>
              <a:t>Issues that are on our minds</a:t>
            </a:r>
          </a:p>
        </p:txBody>
      </p:sp>
      <p:sp>
        <p:nvSpPr>
          <p:cNvPr id="3" name="Slide Number Placeholder 2">
            <a:extLst>
              <a:ext uri="{FF2B5EF4-FFF2-40B4-BE49-F238E27FC236}">
                <a16:creationId xmlns:a16="http://schemas.microsoft.com/office/drawing/2014/main" id="{1A052433-0C34-574E-BDA9-064014534D40}"/>
              </a:ext>
            </a:extLst>
          </p:cNvPr>
          <p:cNvSpPr>
            <a:spLocks noGrp="1"/>
          </p:cNvSpPr>
          <p:nvPr>
            <p:ph type="sldNum" sz="quarter" idx="12"/>
          </p:nvPr>
        </p:nvSpPr>
        <p:spPr/>
        <p:txBody>
          <a:bodyPr/>
          <a:lstStyle/>
          <a:p>
            <a:fld id="{C9BBC3DE-DB19-9C42-B558-D52A0ED7E4AF}" type="slidenum">
              <a:rPr lang="en-US" smtClean="0"/>
              <a:t>2</a:t>
            </a:fld>
            <a:endParaRPr lang="en-US"/>
          </a:p>
        </p:txBody>
      </p:sp>
    </p:spTree>
    <p:extLst>
      <p:ext uri="{BB962C8B-B14F-4D97-AF65-F5344CB8AC3E}">
        <p14:creationId xmlns:p14="http://schemas.microsoft.com/office/powerpoint/2010/main" val="141760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907E01-8EAA-E347-B729-49AD27658F25}"/>
              </a:ext>
            </a:extLst>
          </p:cNvPr>
          <p:cNvSpPr>
            <a:spLocks noGrp="1"/>
          </p:cNvSpPr>
          <p:nvPr>
            <p:ph type="sldNum" sz="quarter" idx="12"/>
          </p:nvPr>
        </p:nvSpPr>
        <p:spPr/>
        <p:txBody>
          <a:bodyPr/>
          <a:lstStyle/>
          <a:p>
            <a:fld id="{C9BBC3DE-DB19-9C42-B558-D52A0ED7E4AF}" type="slidenum">
              <a:rPr lang="en-US" smtClean="0"/>
              <a:t>20</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Spectrum of Engagement 3</a:t>
            </a:r>
          </a:p>
        </p:txBody>
      </p:sp>
      <p:sp>
        <p:nvSpPr>
          <p:cNvPr id="13" name="Subtitle 7">
            <a:extLst>
              <a:ext uri="{FF2B5EF4-FFF2-40B4-BE49-F238E27FC236}">
                <a16:creationId xmlns:a16="http://schemas.microsoft.com/office/drawing/2014/main" id="{DF9EBBEC-4AA5-ED42-82D1-1209FCB36048}"/>
              </a:ext>
            </a:extLst>
          </p:cNvPr>
          <p:cNvSpPr txBox="1">
            <a:spLocks/>
          </p:cNvSpPr>
          <p:nvPr/>
        </p:nvSpPr>
        <p:spPr>
          <a:xfrm>
            <a:off x="4378411" y="2241475"/>
            <a:ext cx="3171567" cy="1052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ial" panose="020B0604020202020204" pitchFamily="34" charset="0"/>
                <a:cs typeface="Arial" panose="020B0604020202020204" pitchFamily="34" charset="0"/>
              </a:rPr>
              <a:t>Somewhat related to class content</a:t>
            </a:r>
          </a:p>
        </p:txBody>
      </p:sp>
      <p:cxnSp>
        <p:nvCxnSpPr>
          <p:cNvPr id="10" name="Straight Arrow Connector 9" descr="Horizontal line with arrows on both ends">
            <a:extLst>
              <a:ext uri="{FF2B5EF4-FFF2-40B4-BE49-F238E27FC236}">
                <a16:creationId xmlns:a16="http://schemas.microsoft.com/office/drawing/2014/main" id="{646FF51B-53C2-4A43-A2B0-6FD635564962}"/>
              </a:ext>
            </a:extLst>
          </p:cNvPr>
          <p:cNvCxnSpPr>
            <a:cxnSpLocks/>
          </p:cNvCxnSpPr>
          <p:nvPr/>
        </p:nvCxnSpPr>
        <p:spPr>
          <a:xfrm>
            <a:off x="1830859" y="3114394"/>
            <a:ext cx="8530281" cy="1"/>
          </a:xfrm>
          <a:prstGeom prst="straightConnector1">
            <a:avLst/>
          </a:prstGeom>
          <a:ln w="95250">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4" name="Subtitle 3">
            <a:extLst>
              <a:ext uri="{FF2B5EF4-FFF2-40B4-BE49-F238E27FC236}">
                <a16:creationId xmlns:a16="http://schemas.microsoft.com/office/drawing/2014/main" id="{3E52BD65-DB1C-6642-8A3E-80F211BDC9EA}"/>
              </a:ext>
            </a:extLst>
          </p:cNvPr>
          <p:cNvSpPr>
            <a:spLocks noGrp="1"/>
          </p:cNvSpPr>
          <p:nvPr>
            <p:ph idx="1"/>
          </p:nvPr>
        </p:nvSpPr>
        <p:spPr>
          <a:xfrm>
            <a:off x="838200" y="3564100"/>
            <a:ext cx="10515600" cy="2612862"/>
          </a:xfrm>
        </p:spPr>
        <p:txBody>
          <a:bodyPr>
            <a:norm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Hold a conversation with students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Invite students to entertain different perspectives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Invite understanding &gt; resolution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Validation &gt; agreement</a:t>
            </a:r>
          </a:p>
          <a:p>
            <a:pPr algn="l"/>
            <a:r>
              <a:rPr lang="en-US" dirty="0">
                <a:latin typeface="Arial" panose="020B0604020202020204" pitchFamily="34" charset="0"/>
                <a:cs typeface="Arial" panose="020B0604020202020204" pitchFamily="34" charset="0"/>
              </a:rPr>
              <a:t> Requires conversation prep, variety of materials as sources</a:t>
            </a:r>
          </a:p>
        </p:txBody>
      </p:sp>
    </p:spTree>
    <p:extLst>
      <p:ext uri="{BB962C8B-B14F-4D97-AF65-F5344CB8AC3E}">
        <p14:creationId xmlns:p14="http://schemas.microsoft.com/office/powerpoint/2010/main" val="300718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0645EA-4AE1-E64C-B2FA-907D5F733A34}"/>
              </a:ext>
            </a:extLst>
          </p:cNvPr>
          <p:cNvSpPr>
            <a:spLocks noGrp="1"/>
          </p:cNvSpPr>
          <p:nvPr>
            <p:ph type="sldNum" sz="quarter" idx="12"/>
          </p:nvPr>
        </p:nvSpPr>
        <p:spPr/>
        <p:txBody>
          <a:bodyPr/>
          <a:lstStyle/>
          <a:p>
            <a:fld id="{C9BBC3DE-DB19-9C42-B558-D52A0ED7E4AF}" type="slidenum">
              <a:rPr lang="en-US" smtClean="0"/>
              <a:t>21</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Spectrum of Engagement 4</a:t>
            </a:r>
          </a:p>
        </p:txBody>
      </p:sp>
      <p:sp>
        <p:nvSpPr>
          <p:cNvPr id="13" name="Subtitle 7">
            <a:extLst>
              <a:ext uri="{FF2B5EF4-FFF2-40B4-BE49-F238E27FC236}">
                <a16:creationId xmlns:a16="http://schemas.microsoft.com/office/drawing/2014/main" id="{DF9EBBEC-4AA5-ED42-82D1-1209FCB36048}"/>
              </a:ext>
            </a:extLst>
          </p:cNvPr>
          <p:cNvSpPr txBox="1">
            <a:spLocks/>
          </p:cNvSpPr>
          <p:nvPr/>
        </p:nvSpPr>
        <p:spPr>
          <a:xfrm>
            <a:off x="4390767" y="2227672"/>
            <a:ext cx="3171567" cy="1052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ial" panose="020B0604020202020204" pitchFamily="34" charset="0"/>
                <a:cs typeface="Arial" panose="020B0604020202020204" pitchFamily="34" charset="0"/>
              </a:rPr>
              <a:t>Directly connected to class content</a:t>
            </a:r>
          </a:p>
        </p:txBody>
      </p:sp>
      <p:cxnSp>
        <p:nvCxnSpPr>
          <p:cNvPr id="10" name="Straight Arrow Connector 9" descr="Horizontal line with arrows on both ends">
            <a:extLst>
              <a:ext uri="{FF2B5EF4-FFF2-40B4-BE49-F238E27FC236}">
                <a16:creationId xmlns:a16="http://schemas.microsoft.com/office/drawing/2014/main" id="{646FF51B-53C2-4A43-A2B0-6FD635564962}"/>
              </a:ext>
            </a:extLst>
          </p:cNvPr>
          <p:cNvCxnSpPr>
            <a:cxnSpLocks/>
          </p:cNvCxnSpPr>
          <p:nvPr/>
        </p:nvCxnSpPr>
        <p:spPr>
          <a:xfrm>
            <a:off x="1830859" y="3147894"/>
            <a:ext cx="8530281" cy="1"/>
          </a:xfrm>
          <a:prstGeom prst="straightConnector1">
            <a:avLst/>
          </a:prstGeom>
          <a:ln w="95250">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4" name="Subtitle 3">
            <a:extLst>
              <a:ext uri="{FF2B5EF4-FFF2-40B4-BE49-F238E27FC236}">
                <a16:creationId xmlns:a16="http://schemas.microsoft.com/office/drawing/2014/main" id="{3E52BD65-DB1C-6642-8A3E-80F211BDC9EA}"/>
              </a:ext>
            </a:extLst>
          </p:cNvPr>
          <p:cNvSpPr>
            <a:spLocks noGrp="1"/>
          </p:cNvSpPr>
          <p:nvPr>
            <p:ph idx="1"/>
          </p:nvPr>
        </p:nvSpPr>
        <p:spPr>
          <a:xfrm>
            <a:off x="838200" y="3710105"/>
            <a:ext cx="10515600" cy="2466857"/>
          </a:xfrm>
        </p:spPr>
        <p:txBody>
          <a:bodyPr>
            <a:normAutofit/>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Fully integrate topic into class content</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Examined through disciplinary frameworks and methods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Prepare a more thorough activity and/or discussion</a:t>
            </a:r>
          </a:p>
          <a:p>
            <a:pPr algn="l"/>
            <a:r>
              <a:rPr lang="en-US" dirty="0">
                <a:latin typeface="Arial" panose="020B0604020202020204" pitchFamily="34" charset="0"/>
                <a:cs typeface="Arial" panose="020B0604020202020204" pitchFamily="34" charset="0"/>
              </a:rPr>
              <a:t> Requires planning to accommodate the topic in syllabus, decision on how it will connect to the course</a:t>
            </a:r>
          </a:p>
        </p:txBody>
      </p:sp>
    </p:spTree>
    <p:extLst>
      <p:ext uri="{BB962C8B-B14F-4D97-AF65-F5344CB8AC3E}">
        <p14:creationId xmlns:p14="http://schemas.microsoft.com/office/powerpoint/2010/main" val="127791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F82524D-8885-A046-B2F2-F19B8DC72A29}"/>
              </a:ext>
            </a:extLst>
          </p:cNvPr>
          <p:cNvSpPr>
            <a:spLocks noGrp="1"/>
          </p:cNvSpPr>
          <p:nvPr>
            <p:ph type="sldNum" sz="quarter" idx="12"/>
          </p:nvPr>
        </p:nvSpPr>
        <p:spPr/>
        <p:txBody>
          <a:bodyPr/>
          <a:lstStyle/>
          <a:p>
            <a:fld id="{C9BBC3DE-DB19-9C42-B558-D52A0ED7E4AF}" type="slidenum">
              <a:rPr lang="en-US" smtClean="0"/>
              <a:t>22</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Potential Activities</a:t>
            </a:r>
          </a:p>
        </p:txBody>
      </p:sp>
      <p:cxnSp>
        <p:nvCxnSpPr>
          <p:cNvPr id="9" name="Straight Arrow Connector 8" descr="Horizontal line with arrows on both ends">
            <a:extLst>
              <a:ext uri="{FF2B5EF4-FFF2-40B4-BE49-F238E27FC236}">
                <a16:creationId xmlns:a16="http://schemas.microsoft.com/office/drawing/2014/main" id="{30C72EA2-C0E7-A24F-BFB1-787914ADF244}"/>
              </a:ext>
            </a:extLst>
          </p:cNvPr>
          <p:cNvCxnSpPr>
            <a:cxnSpLocks/>
          </p:cNvCxnSpPr>
          <p:nvPr/>
        </p:nvCxnSpPr>
        <p:spPr>
          <a:xfrm>
            <a:off x="1830858" y="1787626"/>
            <a:ext cx="8530281" cy="1"/>
          </a:xfrm>
          <a:prstGeom prst="straightConnector1">
            <a:avLst/>
          </a:prstGeom>
          <a:ln w="95250">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4" name="Subtitle 3">
            <a:extLst>
              <a:ext uri="{FF2B5EF4-FFF2-40B4-BE49-F238E27FC236}">
                <a16:creationId xmlns:a16="http://schemas.microsoft.com/office/drawing/2014/main" id="{3E52BD65-DB1C-6642-8A3E-80F211BDC9EA}"/>
              </a:ext>
            </a:extLst>
          </p:cNvPr>
          <p:cNvSpPr>
            <a:spLocks noGrp="1"/>
          </p:cNvSpPr>
          <p:nvPr>
            <p:ph idx="1"/>
          </p:nvPr>
        </p:nvSpPr>
        <p:spPr>
          <a:xfrm>
            <a:off x="280084" y="2176041"/>
            <a:ext cx="3657600" cy="4000916"/>
          </a:xfrm>
        </p:spPr>
        <p:txBody>
          <a:bodyPr>
            <a:normAutofit/>
          </a:bodyPr>
          <a:lstStyle/>
          <a:p>
            <a:pPr marL="0" indent="0" algn="l">
              <a:buNone/>
            </a:pPr>
            <a:r>
              <a:rPr lang="en-US" sz="2400" b="1">
                <a:latin typeface="Arial" panose="020B0604020202020204" pitchFamily="34" charset="0"/>
                <a:cs typeface="Arial" panose="020B0604020202020204" pitchFamily="34" charset="0"/>
              </a:rPr>
              <a:t>Anonymous:</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Write and toss</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Word cloud</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Google doc</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Post-it activities</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Poll</a:t>
            </a:r>
          </a:p>
          <a:p>
            <a:pPr marL="342900" indent="-342900" algn="l">
              <a:buFont typeface="Arial" panose="020B0604020202020204" pitchFamily="34" charset="0"/>
              <a:buChar char="•"/>
            </a:pPr>
            <a:r>
              <a:rPr lang="en-US" sz="2400">
                <a:latin typeface="Arial" panose="020B0604020202020204" pitchFamily="34" charset="0"/>
                <a:cs typeface="Arial" panose="020B0604020202020204" pitchFamily="34" charset="0"/>
              </a:rPr>
              <a:t>Teach students how to support each other</a:t>
            </a:r>
          </a:p>
          <a:p>
            <a:pPr algn="l"/>
            <a:endParaRPr lang="en-US" sz="2400"/>
          </a:p>
        </p:txBody>
      </p:sp>
      <p:sp>
        <p:nvSpPr>
          <p:cNvPr id="7" name="Subtitle 3">
            <a:extLst>
              <a:ext uri="{FF2B5EF4-FFF2-40B4-BE49-F238E27FC236}">
                <a16:creationId xmlns:a16="http://schemas.microsoft.com/office/drawing/2014/main" id="{2A2C8E2C-9BBA-824F-A854-0EB5C806617B}"/>
              </a:ext>
            </a:extLst>
          </p:cNvPr>
          <p:cNvSpPr txBox="1">
            <a:spLocks/>
          </p:cNvSpPr>
          <p:nvPr/>
        </p:nvSpPr>
        <p:spPr>
          <a:xfrm>
            <a:off x="4267198" y="2176041"/>
            <a:ext cx="3657600" cy="40009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a:latin typeface="Arial" panose="020B0604020202020204" pitchFamily="34" charset="0"/>
                <a:cs typeface="Arial" panose="020B0604020202020204" pitchFamily="34" charset="0"/>
              </a:rPr>
              <a:t>Identifying, but doesn’t require commentary:</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Placing selves on spectrum/quadrants</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Arranging ideas or materials according to value</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Jigsaw</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Students distribute resources</a:t>
            </a:r>
          </a:p>
          <a:p>
            <a:pPr marL="342900" indent="-342900" algn="l">
              <a:buFont typeface="Arial" panose="020B0604020202020204" pitchFamily="34" charset="0"/>
              <a:buChar char="•"/>
            </a:pPr>
            <a:endParaRPr lang="en-US"/>
          </a:p>
          <a:p>
            <a:pPr algn="l"/>
            <a:endParaRPr lang="en-US"/>
          </a:p>
        </p:txBody>
      </p:sp>
      <p:sp>
        <p:nvSpPr>
          <p:cNvPr id="8" name="Subtitle 3">
            <a:extLst>
              <a:ext uri="{FF2B5EF4-FFF2-40B4-BE49-F238E27FC236}">
                <a16:creationId xmlns:a16="http://schemas.microsoft.com/office/drawing/2014/main" id="{E3064678-DAD2-8F4A-B50D-027FDE51C256}"/>
              </a:ext>
            </a:extLst>
          </p:cNvPr>
          <p:cNvSpPr txBox="1">
            <a:spLocks/>
          </p:cNvSpPr>
          <p:nvPr/>
        </p:nvSpPr>
        <p:spPr>
          <a:xfrm>
            <a:off x="8254316" y="2176040"/>
            <a:ext cx="3657600" cy="40009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a:latin typeface="Arial" panose="020B0604020202020204" pitchFamily="34" charset="0"/>
                <a:cs typeface="Arial" panose="020B0604020202020204" pitchFamily="34" charset="0"/>
              </a:rPr>
              <a:t>Identifying with commentary:</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Sit in a circle and discuss</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Share opinions aloud</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Submit a reflection</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Express reactions creatively</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‘Debate’</a:t>
            </a:r>
          </a:p>
          <a:p>
            <a:pPr marL="342900" indent="-342900" algn="l">
              <a:buFont typeface="Arial" panose="020B0604020202020204" pitchFamily="34" charset="0"/>
              <a:buChar char="•"/>
            </a:pPr>
            <a:r>
              <a:rPr lang="en-US">
                <a:latin typeface="Arial" panose="020B0604020202020204" pitchFamily="34" charset="0"/>
                <a:cs typeface="Arial" panose="020B0604020202020204" pitchFamily="34" charset="0"/>
              </a:rPr>
              <a:t>Research sources</a:t>
            </a:r>
          </a:p>
          <a:p>
            <a:pPr algn="l"/>
            <a:endParaRPr lang="en-US"/>
          </a:p>
        </p:txBody>
      </p:sp>
    </p:spTree>
    <p:extLst>
      <p:ext uri="{BB962C8B-B14F-4D97-AF65-F5344CB8AC3E}">
        <p14:creationId xmlns:p14="http://schemas.microsoft.com/office/powerpoint/2010/main" val="291912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6129B2-9ECE-3E40-BFE9-0556C96DC1BA}"/>
              </a:ext>
            </a:extLst>
          </p:cNvPr>
          <p:cNvSpPr>
            <a:spLocks noGrp="1"/>
          </p:cNvSpPr>
          <p:nvPr>
            <p:ph type="sldNum" sz="quarter" idx="12"/>
          </p:nvPr>
        </p:nvSpPr>
        <p:spPr/>
        <p:txBody>
          <a:bodyPr/>
          <a:lstStyle/>
          <a:p>
            <a:fld id="{C9BBC3DE-DB19-9C42-B558-D52A0ED7E4AF}" type="slidenum">
              <a:rPr lang="en-US" smtClean="0"/>
              <a:t>23</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Remember…</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You don’t need to be an expert!</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Incentivize &gt; require engagement</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Honor lived experience</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Don’t rely on trauma for learning</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Consider who we’re conditioned to see as ‘objective’ or ‘reactive’</a:t>
            </a:r>
          </a:p>
          <a:p>
            <a:pPr algn="l"/>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61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ree people standing outdoors on a hill next to large letters spelling out &quot;Human Rights&quot;">
            <a:extLst>
              <a:ext uri="{FF2B5EF4-FFF2-40B4-BE49-F238E27FC236}">
                <a16:creationId xmlns:a16="http://schemas.microsoft.com/office/drawing/2014/main" id="{7A5C7EB1-4C00-D24F-8E8D-ECAFF40EBFDA}"/>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 name="Slide Number Placeholder 2">
            <a:extLst>
              <a:ext uri="{FF2B5EF4-FFF2-40B4-BE49-F238E27FC236}">
                <a16:creationId xmlns:a16="http://schemas.microsoft.com/office/drawing/2014/main" id="{80D12973-8FE5-5E46-8552-391248CB28AF}"/>
              </a:ext>
            </a:extLst>
          </p:cNvPr>
          <p:cNvSpPr>
            <a:spLocks noGrp="1"/>
          </p:cNvSpPr>
          <p:nvPr>
            <p:ph type="sldNum" sz="quarter" idx="12"/>
          </p:nvPr>
        </p:nvSpPr>
        <p:spPr/>
        <p:txBody>
          <a:bodyPr/>
          <a:lstStyle/>
          <a:p>
            <a:fld id="{C9BBC3DE-DB19-9C42-B558-D52A0ED7E4AF}" type="slidenum">
              <a:rPr lang="en-US" smtClean="0"/>
              <a:t>24</a:t>
            </a:fld>
            <a:endParaRPr lang="en-US"/>
          </a:p>
        </p:txBody>
      </p:sp>
      <p:sp>
        <p:nvSpPr>
          <p:cNvPr id="2" name="Title 1">
            <a:extLst>
              <a:ext uri="{FF2B5EF4-FFF2-40B4-BE49-F238E27FC236}">
                <a16:creationId xmlns:a16="http://schemas.microsoft.com/office/drawing/2014/main" id="{9DE978E7-F52B-FF4B-B6FE-6B980E861BBB}"/>
              </a:ext>
            </a:extLst>
          </p:cNvPr>
          <p:cNvSpPr>
            <a:spLocks noGrp="1"/>
          </p:cNvSpPr>
          <p:nvPr>
            <p:ph type="title"/>
          </p:nvPr>
        </p:nvSpPr>
        <p:spPr>
          <a:xfrm>
            <a:off x="1769531" y="3864284"/>
            <a:ext cx="8652938" cy="2857191"/>
          </a:xfrm>
        </p:spPr>
        <p:txBody>
          <a:bodyPr vert="horz" lIns="91440" tIns="45720" rIns="91440" bIns="45720" rtlCol="0" anchor="ctr">
            <a:normAutofit/>
          </a:bodyPr>
          <a:lstStyle/>
          <a:p>
            <a:pPr algn="ctr"/>
            <a:r>
              <a:rPr lang="en-US" sz="7200" b="1">
                <a:latin typeface="Arial" panose="020B0604020202020204" pitchFamily="34" charset="0"/>
                <a:cs typeface="Arial" panose="020B0604020202020204" pitchFamily="34" charset="0"/>
              </a:rPr>
              <a:t>Examples</a:t>
            </a:r>
          </a:p>
        </p:txBody>
      </p:sp>
    </p:spTree>
    <p:extLst>
      <p:ext uri="{BB962C8B-B14F-4D97-AF65-F5344CB8AC3E}">
        <p14:creationId xmlns:p14="http://schemas.microsoft.com/office/powerpoint/2010/main" val="270191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A34C09-B7B8-F340-B5FB-67957C4829FF}"/>
              </a:ext>
            </a:extLst>
          </p:cNvPr>
          <p:cNvSpPr>
            <a:spLocks noGrp="1"/>
          </p:cNvSpPr>
          <p:nvPr>
            <p:ph type="sldNum" sz="quarter" idx="12"/>
          </p:nvPr>
        </p:nvSpPr>
        <p:spPr/>
        <p:txBody>
          <a:bodyPr/>
          <a:lstStyle/>
          <a:p>
            <a:fld id="{C9BBC3DE-DB19-9C42-B558-D52A0ED7E4AF}" type="slidenum">
              <a:rPr lang="en-US" smtClean="0"/>
              <a:t>25</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Example 1</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a:normAutofit/>
          </a:bodyPr>
          <a:lstStyle/>
          <a:p>
            <a:pPr marL="0" indent="0" algn="l">
              <a:buNone/>
            </a:pPr>
            <a:r>
              <a:rPr lang="en-US" sz="3200" dirty="0">
                <a:latin typeface="Arial" panose="020B0604020202020204" pitchFamily="34" charset="0"/>
                <a:cs typeface="Arial" panose="020B0604020202020204" pitchFamily="34" charset="0"/>
              </a:rPr>
              <a:t>During a class discussion, one student repeatedly misgenders another student, referring to that student as “he” instead of “they” when responding to that student’s comment.</a:t>
            </a:r>
          </a:p>
          <a:p>
            <a:pPr marL="0" indent="0" algn="l">
              <a:buNone/>
            </a:pPr>
            <a:endParaRPr lang="en-US" sz="3200" dirty="0">
              <a:latin typeface="Arial" panose="020B0604020202020204" pitchFamily="34" charset="0"/>
              <a:cs typeface="Arial" panose="020B0604020202020204" pitchFamily="34" charset="0"/>
            </a:endParaRPr>
          </a:p>
          <a:p>
            <a:pPr marL="0" indent="0" algn="l">
              <a:buNone/>
            </a:pPr>
            <a:r>
              <a:rPr lang="en-US" sz="3200" dirty="0">
                <a:latin typeface="Arial" panose="020B0604020202020204" pitchFamily="34" charset="0"/>
                <a:cs typeface="Arial" panose="020B0604020202020204" pitchFamily="34" charset="0"/>
              </a:rPr>
              <a:t>How can you respond?</a:t>
            </a:r>
          </a:p>
          <a:p>
            <a:pPr algn="l"/>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40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62A78-DD20-1840-B9D8-F81BC834B4C7}"/>
              </a:ext>
            </a:extLst>
          </p:cNvPr>
          <p:cNvSpPr>
            <a:spLocks noGrp="1"/>
          </p:cNvSpPr>
          <p:nvPr>
            <p:ph type="sldNum" sz="quarter" idx="12"/>
          </p:nvPr>
        </p:nvSpPr>
        <p:spPr/>
        <p:txBody>
          <a:bodyPr/>
          <a:lstStyle/>
          <a:p>
            <a:fld id="{C9BBC3DE-DB19-9C42-B558-D52A0ED7E4AF}" type="slidenum">
              <a:rPr lang="en-US" smtClean="0"/>
              <a:t>26</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Example 2</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a:normAutofit/>
          </a:bodyPr>
          <a:lstStyle/>
          <a:p>
            <a:pPr marL="0" indent="0" algn="l">
              <a:buNone/>
            </a:pPr>
            <a:r>
              <a:rPr lang="en-US" sz="3200" dirty="0">
                <a:latin typeface="Arial" panose="020B0604020202020204" pitchFamily="34" charset="0"/>
                <a:cs typeface="Arial" panose="020B0604020202020204" pitchFamily="34" charset="0"/>
              </a:rPr>
              <a:t>Your class is mid-discussion when one student checks their phone and makes an announcement. The student updates the class on the verdict of a high-profile court case. The case pertains to the killing of a Black woman at the hands of the police. The police on trial are found not guilty of abuse of force. The rest of the class immediately expresses a range of reactions to this news.</a:t>
            </a:r>
          </a:p>
          <a:p>
            <a:pPr marL="0" indent="0" algn="l">
              <a:buNone/>
            </a:pPr>
            <a:endParaRPr lang="en-US" sz="3200" dirty="0">
              <a:latin typeface="Arial" panose="020B0604020202020204" pitchFamily="34" charset="0"/>
              <a:cs typeface="Arial" panose="020B0604020202020204" pitchFamily="34" charset="0"/>
            </a:endParaRPr>
          </a:p>
          <a:p>
            <a:pPr marL="0" indent="0" algn="l">
              <a:buNone/>
            </a:pPr>
            <a:r>
              <a:rPr lang="en-US" sz="3200" dirty="0">
                <a:latin typeface="Arial" panose="020B0604020202020204" pitchFamily="34" charset="0"/>
                <a:cs typeface="Arial" panose="020B0604020202020204" pitchFamily="34" charset="0"/>
              </a:rPr>
              <a:t>How can you respond?</a:t>
            </a:r>
          </a:p>
        </p:txBody>
      </p:sp>
    </p:spTree>
    <p:extLst>
      <p:ext uri="{BB962C8B-B14F-4D97-AF65-F5344CB8AC3E}">
        <p14:creationId xmlns:p14="http://schemas.microsoft.com/office/powerpoint/2010/main" val="229256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125AE7-9EAE-8641-BA19-37DB481F03BF}"/>
              </a:ext>
            </a:extLst>
          </p:cNvPr>
          <p:cNvSpPr>
            <a:spLocks noGrp="1"/>
          </p:cNvSpPr>
          <p:nvPr>
            <p:ph type="sldNum" sz="quarter" idx="12"/>
          </p:nvPr>
        </p:nvSpPr>
        <p:spPr/>
        <p:txBody>
          <a:bodyPr/>
          <a:lstStyle/>
          <a:p>
            <a:fld id="{C9BBC3DE-DB19-9C42-B558-D52A0ED7E4AF}" type="slidenum">
              <a:rPr lang="en-US" smtClean="0"/>
              <a:t>27</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Example 3</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a:normAutofit/>
          </a:bodyPr>
          <a:lstStyle/>
          <a:p>
            <a:pPr marL="0" indent="0" algn="l">
              <a:buNone/>
            </a:pPr>
            <a:r>
              <a:rPr lang="en-US" sz="3200" dirty="0">
                <a:latin typeface="Arial" panose="020B0604020202020204" pitchFamily="34" charset="0"/>
                <a:cs typeface="Arial" panose="020B0604020202020204" pitchFamily="34" charset="0"/>
              </a:rPr>
              <a:t>The topic of anti-APIDA violence has been coming up in class lately. An incident of anti-APIDA violence happens over the weekend in Columbus, and you plan to discuss it with students at the end of Monday’s class session. However, as you start class, you realize that at least half of the class is already talking about the incident. Some students are expressing frustration and outrage.</a:t>
            </a:r>
          </a:p>
          <a:p>
            <a:pPr marL="0" indent="0" algn="l">
              <a:buNone/>
            </a:pPr>
            <a:endParaRPr lang="en-US" sz="3200" dirty="0">
              <a:latin typeface="Arial" panose="020B0604020202020204" pitchFamily="34" charset="0"/>
              <a:cs typeface="Arial" panose="020B0604020202020204" pitchFamily="34" charset="0"/>
            </a:endParaRPr>
          </a:p>
          <a:p>
            <a:pPr marL="0" indent="0" algn="l">
              <a:buNone/>
            </a:pPr>
            <a:r>
              <a:rPr lang="en-US" sz="3200" dirty="0">
                <a:latin typeface="Arial" panose="020B0604020202020204" pitchFamily="34" charset="0"/>
                <a:cs typeface="Arial" panose="020B0604020202020204" pitchFamily="34" charset="0"/>
              </a:rPr>
              <a:t>How can you respond? </a:t>
            </a:r>
          </a:p>
        </p:txBody>
      </p:sp>
    </p:spTree>
    <p:extLst>
      <p:ext uri="{BB962C8B-B14F-4D97-AF65-F5344CB8AC3E}">
        <p14:creationId xmlns:p14="http://schemas.microsoft.com/office/powerpoint/2010/main" val="3004385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DED2E2-CB40-B341-8318-77ED1F377F03}"/>
              </a:ext>
            </a:extLst>
          </p:cNvPr>
          <p:cNvSpPr>
            <a:spLocks noGrp="1"/>
          </p:cNvSpPr>
          <p:nvPr>
            <p:ph type="sldNum" sz="quarter" idx="12"/>
          </p:nvPr>
        </p:nvSpPr>
        <p:spPr/>
        <p:txBody>
          <a:bodyPr/>
          <a:lstStyle/>
          <a:p>
            <a:fld id="{C9BBC3DE-DB19-9C42-B558-D52A0ED7E4AF}" type="slidenum">
              <a:rPr lang="en-US" smtClean="0"/>
              <a:t>28</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Reflection and Sharing</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a:normAutofit/>
          </a:bodyPr>
          <a:lstStyle/>
          <a:p>
            <a:pPr marL="0" indent="0" algn="l">
              <a:buNone/>
            </a:pPr>
            <a:r>
              <a:rPr lang="en-US" sz="3200">
                <a:latin typeface="Arial" panose="020B0604020202020204" pitchFamily="34" charset="0"/>
                <a:cs typeface="Arial" panose="020B0604020202020204" pitchFamily="34" charset="0"/>
              </a:rPr>
              <a:t>As an instructor…</a:t>
            </a:r>
          </a:p>
          <a:p>
            <a:pPr algn="l"/>
            <a:r>
              <a:rPr lang="en-US" sz="3200">
                <a:latin typeface="Arial" panose="020B0604020202020204" pitchFamily="34" charset="0"/>
                <a:cs typeface="Arial" panose="020B0604020202020204" pitchFamily="34" charset="0"/>
              </a:rPr>
              <a:t>What is my investment in this issue?</a:t>
            </a:r>
          </a:p>
          <a:p>
            <a:pPr algn="l"/>
            <a:r>
              <a:rPr lang="en-US" sz="3200">
                <a:latin typeface="Arial" panose="020B0604020202020204" pitchFamily="34" charset="0"/>
                <a:cs typeface="Arial" panose="020B0604020202020204" pitchFamily="34" charset="0"/>
              </a:rPr>
              <a:t>What do I want students to take away from engaging this issue?</a:t>
            </a:r>
          </a:p>
          <a:p>
            <a:pPr algn="l"/>
            <a:r>
              <a:rPr lang="en-US" sz="3200">
                <a:latin typeface="Arial" panose="020B0604020202020204" pitchFamily="34" charset="0"/>
                <a:cs typeface="Arial" panose="020B0604020202020204" pitchFamily="34" charset="0"/>
              </a:rPr>
              <a:t>What are my limits on how students can behave?</a:t>
            </a:r>
          </a:p>
          <a:p>
            <a:pPr lvl="1"/>
            <a:r>
              <a:rPr lang="en-US" sz="3200">
                <a:latin typeface="Arial" panose="020B0604020202020204" pitchFamily="34" charset="0"/>
                <a:cs typeface="Arial" panose="020B0604020202020204" pitchFamily="34" charset="0"/>
              </a:rPr>
              <a:t>The minimum I ask of them</a:t>
            </a:r>
          </a:p>
          <a:p>
            <a:pPr lvl="1"/>
            <a:r>
              <a:rPr lang="en-US" sz="3200">
                <a:latin typeface="Arial" panose="020B0604020202020204" pitchFamily="34" charset="0"/>
                <a:cs typeface="Arial" panose="020B0604020202020204" pitchFamily="34" charset="0"/>
              </a:rPr>
              <a:t>The maximum I will allow</a:t>
            </a:r>
          </a:p>
          <a:p>
            <a:pPr algn="l"/>
            <a:endParaRPr lang="en-US" sz="3200">
              <a:latin typeface="Arial" panose="020B0604020202020204" pitchFamily="34" charset="0"/>
              <a:cs typeface="Arial" panose="020B0604020202020204" pitchFamily="34" charset="0"/>
            </a:endParaRPr>
          </a:p>
          <a:p>
            <a:pPr algn="l"/>
            <a:endParaRPr lang="en-US" sz="3200">
              <a:latin typeface="Arial" panose="020B0604020202020204" pitchFamily="34" charset="0"/>
              <a:cs typeface="Arial" panose="020B0604020202020204" pitchFamily="34" charset="0"/>
            </a:endParaRPr>
          </a:p>
          <a:p>
            <a:pPr algn="l"/>
            <a:endParaRPr lang="en-US" sz="3200">
              <a:latin typeface="Arial" panose="020B0604020202020204" pitchFamily="34" charset="0"/>
              <a:cs typeface="Arial" panose="020B0604020202020204" pitchFamily="34" charset="0"/>
            </a:endParaRPr>
          </a:p>
          <a:p>
            <a:pPr algn="l"/>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58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board with the word &quot;Racism&quot; half erased">
            <a:extLst>
              <a:ext uri="{FF2B5EF4-FFF2-40B4-BE49-F238E27FC236}">
                <a16:creationId xmlns:a16="http://schemas.microsoft.com/office/drawing/2014/main" id="{2D245EEC-232E-CC42-A0FD-8618A0B8C736}"/>
              </a:ext>
            </a:extLst>
          </p:cNvPr>
          <p:cNvPicPr>
            <a:picLocks noChangeAspect="1"/>
          </p:cNvPicPr>
          <p:nvPr/>
        </p:nvPicPr>
        <p:blipFill rotWithShape="1">
          <a:blip r:embed="rId2" cstate="screen">
            <a:alphaModFix amt="8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Slide Number Placeholder 2">
            <a:extLst>
              <a:ext uri="{FF2B5EF4-FFF2-40B4-BE49-F238E27FC236}">
                <a16:creationId xmlns:a16="http://schemas.microsoft.com/office/drawing/2014/main" id="{5D77A70A-B281-EC4E-BC26-5CE90AD83E50}"/>
              </a:ext>
            </a:extLst>
          </p:cNvPr>
          <p:cNvSpPr>
            <a:spLocks noGrp="1"/>
          </p:cNvSpPr>
          <p:nvPr>
            <p:ph type="sldNum" sz="quarter" idx="12"/>
          </p:nvPr>
        </p:nvSpPr>
        <p:spPr/>
        <p:txBody>
          <a:bodyPr/>
          <a:lstStyle/>
          <a:p>
            <a:fld id="{C9BBC3DE-DB19-9C42-B558-D52A0ED7E4AF}" type="slidenum">
              <a:rPr lang="en-US" smtClean="0"/>
              <a:t>29</a:t>
            </a:fld>
            <a:endParaRPr lang="en-US"/>
          </a:p>
        </p:txBody>
      </p:sp>
      <p:sp>
        <p:nvSpPr>
          <p:cNvPr id="2" name="Title 1">
            <a:extLst>
              <a:ext uri="{FF2B5EF4-FFF2-40B4-BE49-F238E27FC236}">
                <a16:creationId xmlns:a16="http://schemas.microsoft.com/office/drawing/2014/main" id="{9D63326E-CE45-DD49-A936-74E39F3ECC90}"/>
              </a:ext>
            </a:extLst>
          </p:cNvPr>
          <p:cNvSpPr>
            <a:spLocks noGrp="1"/>
          </p:cNvSpPr>
          <p:nvPr>
            <p:ph type="title"/>
          </p:nvPr>
        </p:nvSpPr>
        <p:spPr>
          <a:xfrm>
            <a:off x="1769531" y="3499159"/>
            <a:ext cx="8652938" cy="2857191"/>
          </a:xfrm>
        </p:spPr>
        <p:txBody>
          <a:bodyPr vert="horz" lIns="91440" tIns="45720" rIns="91440" bIns="45720" rtlCol="0" anchor="ctr">
            <a:normAutofit/>
          </a:bodyPr>
          <a:lstStyle/>
          <a:p>
            <a:pPr algn="ctr"/>
            <a:r>
              <a:rPr lang="en-US" sz="7200" b="1">
                <a:latin typeface="Arial" panose="020B0604020202020204" pitchFamily="34" charset="0"/>
                <a:cs typeface="Arial" panose="020B0604020202020204" pitchFamily="34" charset="0"/>
              </a:rPr>
              <a:t>Wrap Up</a:t>
            </a:r>
          </a:p>
        </p:txBody>
      </p:sp>
    </p:spTree>
    <p:extLst>
      <p:ext uri="{BB962C8B-B14F-4D97-AF65-F5344CB8AC3E}">
        <p14:creationId xmlns:p14="http://schemas.microsoft.com/office/powerpoint/2010/main" val="10018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orative pile of question marks">
            <a:extLst>
              <a:ext uri="{FF2B5EF4-FFF2-40B4-BE49-F238E27FC236}">
                <a16:creationId xmlns:a16="http://schemas.microsoft.com/office/drawing/2014/main" id="{6326C3B2-7F6A-4109-8641-1BE8CD276E30}"/>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b="-1"/>
          <a:stretch/>
        </p:blipFill>
        <p:spPr>
          <a:xfrm>
            <a:off x="0" y="10"/>
            <a:ext cx="12192000" cy="6857990"/>
          </a:xfrm>
          <a:prstGeom prst="rect">
            <a:avLst/>
          </a:prstGeom>
        </p:spPr>
      </p:pic>
      <p:sp>
        <p:nvSpPr>
          <p:cNvPr id="19" name="Slide Number Placeholder 18">
            <a:extLst>
              <a:ext uri="{FF2B5EF4-FFF2-40B4-BE49-F238E27FC236}">
                <a16:creationId xmlns:a16="http://schemas.microsoft.com/office/drawing/2014/main" id="{A6C33A30-0A4C-7F43-B183-21569DD4E9DC}"/>
              </a:ext>
            </a:extLst>
          </p:cNvPr>
          <p:cNvSpPr>
            <a:spLocks noGrp="1"/>
          </p:cNvSpPr>
          <p:nvPr>
            <p:ph type="sldNum" sz="quarter" idx="12"/>
          </p:nvPr>
        </p:nvSpPr>
        <p:spPr>
          <a:xfrm>
            <a:off x="872924" y="6105253"/>
            <a:ext cx="2743200" cy="365125"/>
          </a:xfrm>
        </p:spPr>
        <p:txBody>
          <a:bodyPr/>
          <a:lstStyle/>
          <a:p>
            <a:pPr algn="l"/>
            <a:fld id="{C9BBC3DE-DB19-9C42-B558-D52A0ED7E4AF}" type="slidenum">
              <a:rPr lang="en-US" smtClean="0">
                <a:solidFill>
                  <a:schemeClr val="bg1"/>
                </a:solidFill>
              </a:rPr>
              <a:pPr algn="l"/>
              <a:t>3</a:t>
            </a:fld>
            <a:endParaRPr lang="en-US">
              <a:solidFill>
                <a:schemeClr val="bg1"/>
              </a:solidFill>
            </a:endParaRPr>
          </a:p>
        </p:txBody>
      </p:sp>
      <p:sp>
        <p:nvSpPr>
          <p:cNvPr id="2" name="Title 1">
            <a:extLst>
              <a:ext uri="{FF2B5EF4-FFF2-40B4-BE49-F238E27FC236}">
                <a16:creationId xmlns:a16="http://schemas.microsoft.com/office/drawing/2014/main" id="{B0BB7B48-1815-A243-A9D7-B57C628D54DF}"/>
              </a:ext>
            </a:extLst>
          </p:cNvPr>
          <p:cNvSpPr>
            <a:spLocks noGrp="1"/>
          </p:cNvSpPr>
          <p:nvPr>
            <p:ph type="title"/>
          </p:nvPr>
        </p:nvSpPr>
        <p:spPr>
          <a:xfrm>
            <a:off x="872924" y="1140367"/>
            <a:ext cx="5504727" cy="4577265"/>
          </a:xfrm>
        </p:spPr>
        <p:txBody>
          <a:bodyPr vert="horz" lIns="91440" tIns="45720" rIns="91440" bIns="45720" rtlCol="0" anchor="ctr" anchorCtr="0">
            <a:normAutofit/>
          </a:bodyPr>
          <a:lstStyle/>
          <a:p>
            <a:r>
              <a:rPr lang="en-US">
                <a:solidFill>
                  <a:schemeClr val="bg1"/>
                </a:solidFill>
              </a:rPr>
              <a:t>Why should we address these issues in class?</a:t>
            </a:r>
          </a:p>
        </p:txBody>
      </p:sp>
    </p:spTree>
    <p:extLst>
      <p:ext uri="{BB962C8B-B14F-4D97-AF65-F5344CB8AC3E}">
        <p14:creationId xmlns:p14="http://schemas.microsoft.com/office/powerpoint/2010/main" val="205645724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C288C1-5691-4443-AB7A-DDC2D3A573AC}"/>
              </a:ext>
            </a:extLst>
          </p:cNvPr>
          <p:cNvSpPr>
            <a:spLocks noGrp="1"/>
          </p:cNvSpPr>
          <p:nvPr>
            <p:ph type="sldNum" sz="quarter" idx="12"/>
          </p:nvPr>
        </p:nvSpPr>
        <p:spPr/>
        <p:txBody>
          <a:bodyPr/>
          <a:lstStyle/>
          <a:p>
            <a:fld id="{C9BBC3DE-DB19-9C42-B558-D52A0ED7E4AF}" type="slidenum">
              <a:rPr lang="en-US" smtClean="0"/>
              <a:t>30</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ctrTitle"/>
          </p:nvPr>
        </p:nvSpPr>
        <p:spPr/>
        <p:txBody>
          <a:bodyPr>
            <a:normAutofit/>
          </a:bodyPr>
          <a:lstStyle/>
          <a:p>
            <a:r>
              <a:rPr lang="en-US" sz="4800" b="1">
                <a:latin typeface="Arial" panose="020B0604020202020204" pitchFamily="34" charset="0"/>
                <a:cs typeface="Arial" panose="020B0604020202020204" pitchFamily="34" charset="0"/>
              </a:rPr>
              <a:t>Questions and Comments</a:t>
            </a:r>
          </a:p>
        </p:txBody>
      </p:sp>
      <p:sp>
        <p:nvSpPr>
          <p:cNvPr id="3" name="Subtitle 2">
            <a:extLst>
              <a:ext uri="{FF2B5EF4-FFF2-40B4-BE49-F238E27FC236}">
                <a16:creationId xmlns:a16="http://schemas.microsoft.com/office/drawing/2014/main" id="{B026CDBF-AC12-A741-8974-57F36A772D19}"/>
              </a:ext>
            </a:extLst>
          </p:cNvPr>
          <p:cNvSpPr>
            <a:spLocks noGrp="1"/>
          </p:cNvSpPr>
          <p:nvPr>
            <p:ph type="subTitle" idx="1"/>
          </p:nvPr>
        </p:nvSpPr>
        <p:spPr/>
        <p:txBody>
          <a:bodyPr>
            <a:normAutofit/>
          </a:bodyPr>
          <a:lstStyle/>
          <a:p>
            <a:r>
              <a:rPr lang="en-US" sz="3200">
                <a:latin typeface="Arial" panose="020B0604020202020204" pitchFamily="34" charset="0"/>
                <a:cs typeface="Arial" panose="020B0604020202020204" pitchFamily="34" charset="0"/>
              </a:rPr>
              <a:t>What questions do we have about applying these strategies to our classes?</a:t>
            </a:r>
          </a:p>
          <a:p>
            <a:endParaRPr lang="en-US" sz="3200" b="1">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p:txBody>
      </p:sp>
      <p:pic>
        <p:nvPicPr>
          <p:cNvPr id="5" name="Picture 4" descr="The Ohio State University Drake Institute for Teaching and Learning">
            <a:extLst>
              <a:ext uri="{FF2B5EF4-FFF2-40B4-BE49-F238E27FC236}">
                <a16:creationId xmlns:a16="http://schemas.microsoft.com/office/drawing/2014/main" id="{0DB7D417-C347-8140-8B7E-1DAD5A1F52C6}"/>
              </a:ext>
            </a:extLst>
          </p:cNvPr>
          <p:cNvPicPr>
            <a:picLocks noChangeAspect="1"/>
          </p:cNvPicPr>
          <p:nvPr/>
        </p:nvPicPr>
        <p:blipFill>
          <a:blip r:embed="rId3"/>
          <a:stretch>
            <a:fillRect/>
          </a:stretch>
        </p:blipFill>
        <p:spPr>
          <a:xfrm>
            <a:off x="4125965" y="914400"/>
            <a:ext cx="3940070" cy="731520"/>
          </a:xfrm>
          <a:prstGeom prst="rect">
            <a:avLst/>
          </a:prstGeom>
        </p:spPr>
      </p:pic>
    </p:spTree>
    <p:extLst>
      <p:ext uri="{BB962C8B-B14F-4D97-AF65-F5344CB8AC3E}">
        <p14:creationId xmlns:p14="http://schemas.microsoft.com/office/powerpoint/2010/main" val="343579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F47008-8CF6-8F49-AA16-761CD2FD5695}"/>
              </a:ext>
            </a:extLst>
          </p:cNvPr>
          <p:cNvSpPr>
            <a:spLocks noGrp="1"/>
          </p:cNvSpPr>
          <p:nvPr>
            <p:ph type="sldNum" sz="quarter" idx="12"/>
          </p:nvPr>
        </p:nvSpPr>
        <p:spPr/>
        <p:txBody>
          <a:bodyPr/>
          <a:lstStyle/>
          <a:p>
            <a:fld id="{C9BBC3DE-DB19-9C42-B558-D52A0ED7E4AF}" type="slidenum">
              <a:rPr lang="en-US" smtClean="0"/>
              <a:t>31</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a:normAutofit/>
          </a:bodyPr>
          <a:lstStyle/>
          <a:p>
            <a:pPr algn="l"/>
            <a:r>
              <a:rPr lang="en-US" sz="4800" b="1">
                <a:latin typeface="Arial" panose="020B0604020202020204" pitchFamily="34" charset="0"/>
                <a:cs typeface="Arial" panose="020B0604020202020204" pitchFamily="34" charset="0"/>
              </a:rPr>
              <a:t>Resources at OSU</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p:txBody>
          <a:bodyPr numCol="2" spcCol="457200">
            <a:noAutofit/>
          </a:bodyPr>
          <a:lstStyle/>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The Kirwan Institute</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Office of Diversity and Inclusion (ODI)</a:t>
            </a:r>
          </a:p>
          <a:p>
            <a:pPr marL="800100" lvl="1"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Dr. Moore</a:t>
            </a:r>
          </a:p>
          <a:p>
            <a:pPr marL="800100" lvl="1"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Racial Justice Resources</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Multicultural Center (MCC)</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Respectful Dialogue Toolkit</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Wexner’s 21-Day Anti-Racism Challenge</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Drake Institute’s Teaching for Racial Justice</a:t>
            </a:r>
          </a:p>
          <a:p>
            <a:pPr marL="342900" indent="-342900" algn="l">
              <a:buFont typeface="Arial" panose="020B0604020202020204" pitchFamily="34" charset="0"/>
              <a:buChar char="•"/>
            </a:pPr>
            <a:r>
              <a:rPr lang="en-US" sz="3200" dirty="0">
                <a:latin typeface="Arial" panose="020B0604020202020204" pitchFamily="34" charset="0"/>
                <a:cs typeface="Arial" panose="020B0604020202020204" pitchFamily="34" charset="0"/>
              </a:rPr>
              <a:t>Counseling and Consultation Services</a:t>
            </a:r>
          </a:p>
        </p:txBody>
      </p:sp>
    </p:spTree>
    <p:extLst>
      <p:ext uri="{BB962C8B-B14F-4D97-AF65-F5344CB8AC3E}">
        <p14:creationId xmlns:p14="http://schemas.microsoft.com/office/powerpoint/2010/main" val="1822529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C9C98-7310-4E48-915F-D2847E1B9A89}"/>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32</a:t>
            </a:fld>
            <a:endParaRPr lang="en-US"/>
          </a:p>
        </p:txBody>
      </p:sp>
      <p:sp>
        <p:nvSpPr>
          <p:cNvPr id="8" name="Title 1">
            <a:extLst>
              <a:ext uri="{FF2B5EF4-FFF2-40B4-BE49-F238E27FC236}">
                <a16:creationId xmlns:a16="http://schemas.microsoft.com/office/drawing/2014/main" id="{A5123573-BF0D-4044-9248-587592AFA7FB}"/>
              </a:ext>
            </a:extLst>
          </p:cNvPr>
          <p:cNvSpPr>
            <a:spLocks noGrp="1"/>
          </p:cNvSpPr>
          <p:nvPr>
            <p:ph type="ctrTitle"/>
          </p:nvPr>
        </p:nvSpPr>
        <p:spPr>
          <a:xfrm>
            <a:off x="1524000" y="914400"/>
            <a:ext cx="9144000" cy="1263474"/>
          </a:xfrm>
        </p:spPr>
        <p:txBody>
          <a:bodyPr anchor="ctr">
            <a:noAutofit/>
          </a:bodyPr>
          <a:lstStyle/>
          <a:p>
            <a:r>
              <a:rPr lang="en-US"/>
              <a:t>Thank you!</a:t>
            </a:r>
            <a:br>
              <a:rPr lang="en-US"/>
            </a:br>
            <a:r>
              <a:rPr lang="en-US" sz="3200" b="0" i="1"/>
              <a:t>Innovate Conference</a:t>
            </a:r>
          </a:p>
        </p:txBody>
      </p:sp>
      <p:sp>
        <p:nvSpPr>
          <p:cNvPr id="3" name="Subtitle 2">
            <a:extLst>
              <a:ext uri="{FF2B5EF4-FFF2-40B4-BE49-F238E27FC236}">
                <a16:creationId xmlns:a16="http://schemas.microsoft.com/office/drawing/2014/main" id="{43DB775A-0EF8-E74F-9E5D-C682745812DB}"/>
              </a:ext>
            </a:extLst>
          </p:cNvPr>
          <p:cNvSpPr>
            <a:spLocks noGrp="1"/>
          </p:cNvSpPr>
          <p:nvPr>
            <p:ph type="subTitle" idx="1"/>
          </p:nvPr>
        </p:nvSpPr>
        <p:spPr>
          <a:xfrm>
            <a:off x="1524000" y="2269948"/>
            <a:ext cx="9144000" cy="2648291"/>
          </a:xfrm>
        </p:spPr>
        <p:txBody>
          <a:bodyPr anchor="ctr">
            <a:noAutofit/>
          </a:bodyPr>
          <a:lstStyle/>
          <a:p>
            <a:pPr>
              <a:lnSpc>
                <a:spcPct val="100000"/>
              </a:lnSpc>
            </a:pPr>
            <a:r>
              <a:rPr lang="en-US" sz="3200"/>
              <a:t>Shed </a:t>
            </a:r>
            <a:r>
              <a:rPr lang="en-US" sz="3200" err="1"/>
              <a:t>Siliman</a:t>
            </a:r>
            <a:r>
              <a:rPr lang="en-US" sz="3200"/>
              <a:t> </a:t>
            </a:r>
            <a:r>
              <a:rPr lang="en-US" sz="3200">
                <a:hlinkClick r:id="rId3">
                  <a:extLst>
                    <a:ext uri="{A12FA001-AC4F-418D-AE19-62706E023703}">
                      <ahyp:hlinkClr xmlns:ahyp="http://schemas.microsoft.com/office/drawing/2018/hyperlinkcolor" val="tx"/>
                    </a:ext>
                  </a:extLst>
                </a:hlinkClick>
              </a:rPr>
              <a:t>siliman.1@osu.edu</a:t>
            </a:r>
            <a:endParaRPr lang="en-US" sz="3200"/>
          </a:p>
          <a:p>
            <a:pPr>
              <a:lnSpc>
                <a:spcPct val="100000"/>
              </a:lnSpc>
            </a:pPr>
            <a:r>
              <a:rPr lang="en-US" sz="3200"/>
              <a:t>Jonathan Baker </a:t>
            </a:r>
            <a:r>
              <a:rPr lang="en-US" sz="3200">
                <a:hlinkClick r:id="rId4">
                  <a:extLst>
                    <a:ext uri="{A12FA001-AC4F-418D-AE19-62706E023703}">
                      <ahyp:hlinkClr xmlns:ahyp="http://schemas.microsoft.com/office/drawing/2018/hyperlinkcolor" val="tx"/>
                    </a:ext>
                  </a:extLst>
                </a:hlinkClick>
              </a:rPr>
              <a:t>baker.375@osu</a:t>
            </a:r>
            <a:endParaRPr lang="en-US" sz="3200"/>
          </a:p>
          <a:p>
            <a:pPr>
              <a:lnSpc>
                <a:spcPct val="100000"/>
              </a:lnSpc>
            </a:pPr>
            <a:r>
              <a:rPr lang="en-US" sz="3200"/>
              <a:t>Drake Institute of Teaching and Learning </a:t>
            </a:r>
            <a:r>
              <a:rPr lang="en-US" sz="3200" err="1">
                <a:hlinkClick r:id="rId5">
                  <a:extLst>
                    <a:ext uri="{A12FA001-AC4F-418D-AE19-62706E023703}">
                      <ahyp:hlinkClr xmlns:ahyp="http://schemas.microsoft.com/office/drawing/2018/hyperlinkcolor" val="tx"/>
                    </a:ext>
                  </a:extLst>
                </a:hlinkClick>
              </a:rPr>
              <a:t>drakeinstitute@osu.edu</a:t>
            </a:r>
            <a:endParaRPr lang="en-US" sz="3200"/>
          </a:p>
        </p:txBody>
      </p:sp>
      <p:pic>
        <p:nvPicPr>
          <p:cNvPr id="16" name="Picture 15" descr="The Ohio State University Drake Institute for Teaching and Learning">
            <a:extLst>
              <a:ext uri="{FF2B5EF4-FFF2-40B4-BE49-F238E27FC236}">
                <a16:creationId xmlns:a16="http://schemas.microsoft.com/office/drawing/2014/main" id="{99159DA6-9361-1F49-A7C8-7D930ED27A21}"/>
              </a:ext>
            </a:extLst>
          </p:cNvPr>
          <p:cNvPicPr>
            <a:picLocks noChangeAspect="1"/>
          </p:cNvPicPr>
          <p:nvPr/>
        </p:nvPicPr>
        <p:blipFill>
          <a:blip r:embed="rId6"/>
          <a:stretch>
            <a:fillRect/>
          </a:stretch>
        </p:blipFill>
        <p:spPr>
          <a:xfrm>
            <a:off x="4125965" y="5486400"/>
            <a:ext cx="3940070" cy="731520"/>
          </a:xfrm>
          <a:prstGeom prst="rect">
            <a:avLst/>
          </a:prstGeom>
        </p:spPr>
      </p:pic>
    </p:spTree>
    <p:extLst>
      <p:ext uri="{BB962C8B-B14F-4D97-AF65-F5344CB8AC3E}">
        <p14:creationId xmlns:p14="http://schemas.microsoft.com/office/powerpoint/2010/main" val="1149251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EDC252-FCD9-F64B-9131-85EB49439903}"/>
              </a:ext>
            </a:extLst>
          </p:cNvPr>
          <p:cNvSpPr>
            <a:spLocks noGrp="1"/>
          </p:cNvSpPr>
          <p:nvPr>
            <p:ph type="sldNum" sz="quarter" idx="12"/>
          </p:nvPr>
        </p:nvSpPr>
        <p:spPr/>
        <p:txBody>
          <a:bodyPr/>
          <a:lstStyle/>
          <a:p>
            <a:fld id="{C9BBC3DE-DB19-9C42-B558-D52A0ED7E4AF}" type="slidenum">
              <a:rPr lang="en-US" smtClean="0"/>
              <a:t>33</a:t>
            </a:fld>
            <a:endParaRPr lang="en-US"/>
          </a:p>
        </p:txBody>
      </p:sp>
      <p:sp>
        <p:nvSpPr>
          <p:cNvPr id="5" name="Title 4">
            <a:extLst>
              <a:ext uri="{FF2B5EF4-FFF2-40B4-BE49-F238E27FC236}">
                <a16:creationId xmlns:a16="http://schemas.microsoft.com/office/drawing/2014/main" id="{EE87DF66-AD65-574E-B35F-E76CDB42CC4F}"/>
              </a:ext>
            </a:extLst>
          </p:cNvPr>
          <p:cNvSpPr>
            <a:spLocks noGrp="1"/>
          </p:cNvSpPr>
          <p:nvPr>
            <p:ph type="ctrTitle"/>
          </p:nvPr>
        </p:nvSpPr>
        <p:spPr/>
        <p:txBody>
          <a:bodyPr>
            <a:normAutofit/>
          </a:bodyPr>
          <a:lstStyle/>
          <a:p>
            <a:pPr>
              <a:lnSpc>
                <a:spcPct val="100000"/>
              </a:lnSpc>
            </a:pPr>
            <a:r>
              <a:rPr lang="en-US" sz="4800" b="0">
                <a:hlinkClick r:id="rId2">
                  <a:extLst>
                    <a:ext uri="{A12FA001-AC4F-418D-AE19-62706E023703}">
                      <ahyp:hlinkClr xmlns:ahyp="http://schemas.microsoft.com/office/drawing/2018/hyperlinkcolor" val="tx"/>
                    </a:ext>
                  </a:extLst>
                </a:hlinkClick>
              </a:rPr>
              <a:t>Dealing with the Aftermath of Tragedy in the Classroom</a:t>
            </a:r>
            <a:endParaRPr lang="en-US" sz="4800" b="0"/>
          </a:p>
        </p:txBody>
      </p:sp>
      <p:sp>
        <p:nvSpPr>
          <p:cNvPr id="6" name="Subtitle 5">
            <a:extLst>
              <a:ext uri="{FF2B5EF4-FFF2-40B4-BE49-F238E27FC236}">
                <a16:creationId xmlns:a16="http://schemas.microsoft.com/office/drawing/2014/main" id="{0A5A5140-B3B2-8442-B690-3F856F69B375}"/>
              </a:ext>
            </a:extLst>
          </p:cNvPr>
          <p:cNvSpPr>
            <a:spLocks noGrp="1"/>
          </p:cNvSpPr>
          <p:nvPr>
            <p:ph type="subTitle" idx="1"/>
          </p:nvPr>
        </p:nvSpPr>
        <p:spPr>
          <a:xfrm>
            <a:off x="1524000" y="3993266"/>
            <a:ext cx="9144000" cy="1264534"/>
          </a:xfrm>
        </p:spPr>
        <p:txBody>
          <a:bodyPr>
            <a:normAutofit/>
          </a:bodyPr>
          <a:lstStyle/>
          <a:p>
            <a:r>
              <a:rPr lang="en-US" sz="3600" b="1" err="1"/>
              <a:t>ucat.osu.edu</a:t>
            </a:r>
            <a:r>
              <a:rPr lang="en-US" sz="3600" b="1"/>
              <a:t>/blog/aftermath-tragedy</a:t>
            </a:r>
          </a:p>
          <a:p>
            <a:endParaRPr lang="en-US" sz="3600" b="1"/>
          </a:p>
        </p:txBody>
      </p:sp>
    </p:spTree>
    <p:extLst>
      <p:ext uri="{BB962C8B-B14F-4D97-AF65-F5344CB8AC3E}">
        <p14:creationId xmlns:p14="http://schemas.microsoft.com/office/powerpoint/2010/main" val="16714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96B126D-3EC2-734F-BEE1-5403E776B176}"/>
              </a:ext>
            </a:extLst>
          </p:cNvPr>
          <p:cNvSpPr>
            <a:spLocks noGrp="1"/>
          </p:cNvSpPr>
          <p:nvPr>
            <p:ph type="sldNum" sz="quarter" idx="12"/>
          </p:nvPr>
        </p:nvSpPr>
        <p:spPr/>
        <p:txBody>
          <a:bodyPr/>
          <a:lstStyle/>
          <a:p>
            <a:fld id="{C9BBC3DE-DB19-9C42-B558-D52A0ED7E4AF}" type="slidenum">
              <a:rPr lang="en-US" smtClean="0"/>
              <a:t>4</a:t>
            </a:fld>
            <a:endParaRPr lang="en-US"/>
          </a:p>
        </p:txBody>
      </p:sp>
      <p:sp>
        <p:nvSpPr>
          <p:cNvPr id="5" name="Title 4">
            <a:extLst>
              <a:ext uri="{FF2B5EF4-FFF2-40B4-BE49-F238E27FC236}">
                <a16:creationId xmlns:a16="http://schemas.microsoft.com/office/drawing/2014/main" id="{D0D9512C-72BE-5342-80AE-9965A800BC28}"/>
              </a:ext>
            </a:extLst>
          </p:cNvPr>
          <p:cNvSpPr>
            <a:spLocks noGrp="1"/>
          </p:cNvSpPr>
          <p:nvPr>
            <p:ph type="title"/>
          </p:nvPr>
        </p:nvSpPr>
        <p:spPr/>
        <p:txBody>
          <a:bodyPr/>
          <a:lstStyle/>
          <a:p>
            <a:r>
              <a:rPr lang="en-US"/>
              <a:t>Why address in class?</a:t>
            </a:r>
          </a:p>
        </p:txBody>
      </p:sp>
      <p:sp>
        <p:nvSpPr>
          <p:cNvPr id="3" name="Content Placeholder 2">
            <a:extLst>
              <a:ext uri="{FF2B5EF4-FFF2-40B4-BE49-F238E27FC236}">
                <a16:creationId xmlns:a16="http://schemas.microsoft.com/office/drawing/2014/main" id="{63704462-65AE-D14D-97E0-D12059E1BAAD}"/>
              </a:ext>
            </a:extLst>
          </p:cNvPr>
          <p:cNvSpPr>
            <a:spLocks noGrp="1"/>
          </p:cNvSpPr>
          <p:nvPr>
            <p:ph sz="half" idx="1"/>
          </p:nvPr>
        </p:nvSpPr>
        <p:spPr>
          <a:xfrm>
            <a:off x="838200" y="1825625"/>
            <a:ext cx="5470003" cy="4351338"/>
          </a:xfrm>
        </p:spPr>
        <p:txBody>
          <a:bodyPr>
            <a:noAutofit/>
          </a:bodyPr>
          <a:lstStyle/>
          <a:p>
            <a:r>
              <a:rPr lang="en-US"/>
              <a:t>To model behavior to students</a:t>
            </a:r>
          </a:p>
          <a:p>
            <a:pPr lvl="1"/>
            <a:r>
              <a:rPr lang="en-US" sz="2800"/>
              <a:t>We’re not just teaching content!</a:t>
            </a:r>
          </a:p>
          <a:p>
            <a:r>
              <a:rPr lang="en-US"/>
              <a:t>To offer a protected space to explore challenging topics</a:t>
            </a:r>
          </a:p>
          <a:p>
            <a:pPr lvl="1"/>
            <a:r>
              <a:rPr lang="en-US" sz="2800"/>
              <a:t>Offer tools for discussing these topics</a:t>
            </a:r>
          </a:p>
          <a:p>
            <a:r>
              <a:rPr lang="en-US"/>
              <a:t>To connect with students as people</a:t>
            </a:r>
          </a:p>
          <a:p>
            <a:r>
              <a:rPr lang="en-US"/>
              <a:t>Our students are whole people</a:t>
            </a:r>
          </a:p>
          <a:p>
            <a:endParaRPr lang="en-US"/>
          </a:p>
          <a:p>
            <a:endParaRPr lang="en-US"/>
          </a:p>
        </p:txBody>
      </p:sp>
      <p:pic>
        <p:nvPicPr>
          <p:cNvPr id="4" name="Picture 3" descr="Animation zooming in on a man's face starting to smile with text &quot;When you see students using strategies you t aught them&quot;">
            <a:extLst>
              <a:ext uri="{FF2B5EF4-FFF2-40B4-BE49-F238E27FC236}">
                <a16:creationId xmlns:a16="http://schemas.microsoft.com/office/drawing/2014/main" id="{76E38C88-47B6-1146-AEA1-81F9C375F8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2702" y="1715866"/>
            <a:ext cx="4461097" cy="4461097"/>
          </a:xfrm>
          <a:prstGeom prst="rect">
            <a:avLst/>
          </a:prstGeom>
        </p:spPr>
      </p:pic>
    </p:spTree>
    <p:extLst>
      <p:ext uri="{BB962C8B-B14F-4D97-AF65-F5344CB8AC3E}">
        <p14:creationId xmlns:p14="http://schemas.microsoft.com/office/powerpoint/2010/main" val="198360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ecorative illustratin of light bulbs">
            <a:extLst>
              <a:ext uri="{FF2B5EF4-FFF2-40B4-BE49-F238E27FC236}">
                <a16:creationId xmlns:a16="http://schemas.microsoft.com/office/drawing/2014/main" id="{52087464-9F39-42BC-AA87-6E82CAE9C45A}"/>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 name="Slide Number Placeholder 2">
            <a:extLst>
              <a:ext uri="{FF2B5EF4-FFF2-40B4-BE49-F238E27FC236}">
                <a16:creationId xmlns:a16="http://schemas.microsoft.com/office/drawing/2014/main" id="{6071B1E8-8744-D745-AA01-D36221D6C259}"/>
              </a:ext>
            </a:extLst>
          </p:cNvPr>
          <p:cNvSpPr>
            <a:spLocks noGrp="1"/>
          </p:cNvSpPr>
          <p:nvPr>
            <p:ph type="sldNum" sz="quarter" idx="12"/>
          </p:nvPr>
        </p:nvSpPr>
        <p:spPr/>
        <p:txBody>
          <a:bodyPr/>
          <a:lstStyle/>
          <a:p>
            <a:fld id="{C9BBC3DE-DB19-9C42-B558-D52A0ED7E4AF}" type="slidenum">
              <a:rPr lang="en-US" smtClean="0"/>
              <a:t>5</a:t>
            </a:fld>
            <a:endParaRPr lang="en-US"/>
          </a:p>
        </p:txBody>
      </p:sp>
      <p:sp>
        <p:nvSpPr>
          <p:cNvPr id="2" name="Title 1">
            <a:extLst>
              <a:ext uri="{FF2B5EF4-FFF2-40B4-BE49-F238E27FC236}">
                <a16:creationId xmlns:a16="http://schemas.microsoft.com/office/drawing/2014/main" id="{D48C4165-6B03-EC4C-9A31-40DB34981004}"/>
              </a:ext>
            </a:extLst>
          </p:cNvPr>
          <p:cNvSpPr>
            <a:spLocks noGrp="1"/>
          </p:cNvSpPr>
          <p:nvPr>
            <p:ph type="title"/>
          </p:nvPr>
        </p:nvSpPr>
        <p:spPr>
          <a:xfrm>
            <a:off x="838200" y="3429000"/>
            <a:ext cx="5257800" cy="1325563"/>
          </a:xfrm>
        </p:spPr>
        <p:txBody>
          <a:bodyPr vert="horz" lIns="91440" tIns="45720" rIns="91440" bIns="45720" rtlCol="0" anchor="ctr">
            <a:normAutofit fontScale="90000"/>
          </a:bodyPr>
          <a:lstStyle/>
          <a:p>
            <a:r>
              <a:rPr lang="en-US" sz="7200" b="1">
                <a:latin typeface="Arial" panose="020B0604020202020204" pitchFamily="34" charset="0"/>
                <a:cs typeface="Arial" panose="020B0604020202020204" pitchFamily="34" charset="0"/>
              </a:rPr>
              <a:t>Pedagogical Framework</a:t>
            </a:r>
          </a:p>
        </p:txBody>
      </p:sp>
    </p:spTree>
    <p:extLst>
      <p:ext uri="{BB962C8B-B14F-4D97-AF65-F5344CB8AC3E}">
        <p14:creationId xmlns:p14="http://schemas.microsoft.com/office/powerpoint/2010/main" val="250829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600D14-9261-3E45-869A-BB33ADBB0DD9}"/>
              </a:ext>
            </a:extLst>
          </p:cNvPr>
          <p:cNvSpPr>
            <a:spLocks noGrp="1"/>
          </p:cNvSpPr>
          <p:nvPr>
            <p:ph type="sldNum" sz="quarter" idx="12"/>
          </p:nvPr>
        </p:nvSpPr>
        <p:spPr>
          <a:xfrm>
            <a:off x="8610600" y="6356350"/>
            <a:ext cx="2743200" cy="365125"/>
          </a:xfrm>
        </p:spPr>
        <p:txBody>
          <a:bodyPr/>
          <a:lstStyle/>
          <a:p>
            <a:fld id="{C9BBC3DE-DB19-9C42-B558-D52A0ED7E4AF}" type="slidenum">
              <a:rPr lang="en-US" smtClean="0"/>
              <a:pPr/>
              <a:t>6</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a:xfrm>
            <a:off x="838200" y="365125"/>
            <a:ext cx="10515600" cy="1325563"/>
          </a:xfrm>
        </p:spPr>
        <p:txBody>
          <a:bodyPr>
            <a:normAutofit/>
          </a:bodyPr>
          <a:lstStyle/>
          <a:p>
            <a:r>
              <a:rPr lang="en-US"/>
              <a:t>Intersectionality</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a:xfrm>
            <a:off x="838200" y="1825625"/>
            <a:ext cx="10515600" cy="4351338"/>
          </a:xfrm>
        </p:spPr>
        <p:txBody>
          <a:bodyPr>
            <a:normAutofit/>
          </a:bodyPr>
          <a:lstStyle/>
          <a:p>
            <a:r>
              <a:rPr lang="en-US" sz="3200" dirty="0"/>
              <a:t>Strategy to understand identity and oppression</a:t>
            </a:r>
          </a:p>
          <a:p>
            <a:r>
              <a:rPr lang="en-US" sz="3200" dirty="0"/>
              <a:t>Individual identity factors overlap (race, gender, class, orientation, (dis)ability)</a:t>
            </a:r>
          </a:p>
          <a:p>
            <a:r>
              <a:rPr lang="en-US" sz="3200" dirty="0"/>
              <a:t>Identity factors intersect to produce experience</a:t>
            </a:r>
          </a:p>
          <a:p>
            <a:endParaRPr lang="en-US" sz="3200" dirty="0"/>
          </a:p>
          <a:p>
            <a:pPr marL="0" indent="0">
              <a:buNone/>
            </a:pPr>
            <a:r>
              <a:rPr lang="en-US" sz="3200" dirty="0">
                <a:hlinkClick r:id="rId3">
                  <a:extLst>
                    <a:ext uri="{A12FA001-AC4F-418D-AE19-62706E023703}">
                      <ahyp:hlinkClr xmlns:ahyp="http://schemas.microsoft.com/office/drawing/2018/hyperlinkcolor" val="tx"/>
                    </a:ext>
                  </a:extLst>
                </a:hlinkClick>
              </a:rPr>
              <a:t>Intersectional Approaches to Teaching about Privileges</a:t>
            </a:r>
            <a:endParaRPr lang="en-US" sz="3200" dirty="0"/>
          </a:p>
          <a:p>
            <a:pPr marL="0" indent="0">
              <a:buNone/>
            </a:pPr>
            <a:r>
              <a:rPr lang="en-US" sz="3200" dirty="0"/>
              <a:t>(</a:t>
            </a:r>
            <a:r>
              <a:rPr lang="en-US" sz="3200" dirty="0" err="1"/>
              <a:t>doi.org</a:t>
            </a:r>
            <a:r>
              <a:rPr lang="en-US" sz="3200" dirty="0"/>
              <a:t>/10.5195/rt.2020.695)</a:t>
            </a:r>
          </a:p>
          <a:p>
            <a:endParaRPr lang="en-US" sz="3200" dirty="0"/>
          </a:p>
          <a:p>
            <a:endParaRPr lang="en-US" sz="3200" dirty="0"/>
          </a:p>
        </p:txBody>
      </p:sp>
    </p:spTree>
    <p:extLst>
      <p:ext uri="{BB962C8B-B14F-4D97-AF65-F5344CB8AC3E}">
        <p14:creationId xmlns:p14="http://schemas.microsoft.com/office/powerpoint/2010/main" val="117145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0E4F86-0FC9-3D45-B36A-A791F7A862B2}"/>
              </a:ext>
            </a:extLst>
          </p:cNvPr>
          <p:cNvSpPr>
            <a:spLocks noGrp="1"/>
          </p:cNvSpPr>
          <p:nvPr>
            <p:ph type="sldNum" sz="quarter" idx="12"/>
          </p:nvPr>
        </p:nvSpPr>
        <p:spPr/>
        <p:txBody>
          <a:bodyPr/>
          <a:lstStyle/>
          <a:p>
            <a:fld id="{C9BBC3DE-DB19-9C42-B558-D52A0ED7E4AF}" type="slidenum">
              <a:rPr lang="en-US" smtClean="0"/>
              <a:t>7</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a:xfrm>
            <a:off x="838200" y="365125"/>
            <a:ext cx="5061644" cy="1716026"/>
          </a:xfrm>
        </p:spPr>
        <p:txBody>
          <a:bodyPr vert="horz" lIns="91440" tIns="45720" rIns="91440" bIns="45720" rtlCol="0" anchor="t">
            <a:normAutofit/>
          </a:bodyPr>
          <a:lstStyle/>
          <a:p>
            <a:pPr algn="l"/>
            <a:r>
              <a:rPr lang="en-US" sz="4800" b="1" kern="1200">
                <a:solidFill>
                  <a:schemeClr val="tx1"/>
                </a:solidFill>
                <a:latin typeface="Arial" panose="020B0604020202020204" pitchFamily="34" charset="0"/>
                <a:cs typeface="Arial" panose="020B0604020202020204" pitchFamily="34" charset="0"/>
              </a:rPr>
              <a:t>Intersectionality Types</a:t>
            </a:r>
          </a:p>
        </p:txBody>
      </p:sp>
      <p:grpSp>
        <p:nvGrpSpPr>
          <p:cNvPr id="6" name="Group 5" descr="Graphic of gears in a cloud. Gears are labeled race, gender, status, and class.">
            <a:extLst>
              <a:ext uri="{FF2B5EF4-FFF2-40B4-BE49-F238E27FC236}">
                <a16:creationId xmlns:a16="http://schemas.microsoft.com/office/drawing/2014/main" id="{AA0522B6-E27E-CB44-AAEC-4D0137FE26FA}"/>
              </a:ext>
            </a:extLst>
          </p:cNvPr>
          <p:cNvGrpSpPr/>
          <p:nvPr/>
        </p:nvGrpSpPr>
        <p:grpSpPr>
          <a:xfrm>
            <a:off x="4037927" y="1012668"/>
            <a:ext cx="7083153" cy="5339823"/>
            <a:chOff x="430155" y="1355605"/>
            <a:chExt cx="6616868" cy="5000745"/>
          </a:xfrm>
        </p:grpSpPr>
        <p:sp>
          <p:nvSpPr>
            <p:cNvPr id="7" name="Freeform 5">
              <a:extLst>
                <a:ext uri="{FF2B5EF4-FFF2-40B4-BE49-F238E27FC236}">
                  <a16:creationId xmlns:a16="http://schemas.microsoft.com/office/drawing/2014/main" id="{D2D133F6-A0E9-0D41-A582-A3147D8DC9AC}"/>
                </a:ext>
                <a:ext uri="{C183D7F6-B498-43B3-948B-1728B52AA6E4}">
                  <adec:decorative xmlns:adec="http://schemas.microsoft.com/office/drawing/2017/decorative" val="1"/>
                </a:ext>
              </a:extLst>
            </p:cNvPr>
            <p:cNvSpPr>
              <a:spLocks/>
            </p:cNvSpPr>
            <p:nvPr/>
          </p:nvSpPr>
          <p:spPr bwMode="auto">
            <a:xfrm>
              <a:off x="430155" y="1355605"/>
              <a:ext cx="6616868" cy="5000745"/>
            </a:xfrm>
            <a:custGeom>
              <a:avLst/>
              <a:gdLst>
                <a:gd name="T0" fmla="*/ 406 w 2747"/>
                <a:gd name="T1" fmla="*/ 1820 h 1968"/>
                <a:gd name="T2" fmla="*/ 679 w 2747"/>
                <a:gd name="T3" fmla="*/ 1968 h 1968"/>
                <a:gd name="T4" fmla="*/ 852 w 2747"/>
                <a:gd name="T5" fmla="*/ 1919 h 1968"/>
                <a:gd name="T6" fmla="*/ 971 w 2747"/>
                <a:gd name="T7" fmla="*/ 1941 h 1968"/>
                <a:gd name="T8" fmla="*/ 1245 w 2747"/>
                <a:gd name="T9" fmla="*/ 1792 h 1968"/>
                <a:gd name="T10" fmla="*/ 1251 w 2747"/>
                <a:gd name="T11" fmla="*/ 1792 h 1968"/>
                <a:gd name="T12" fmla="*/ 1571 w 2747"/>
                <a:gd name="T13" fmla="*/ 1530 h 1968"/>
                <a:gd name="T14" fmla="*/ 1692 w 2747"/>
                <a:gd name="T15" fmla="*/ 1554 h 1968"/>
                <a:gd name="T16" fmla="*/ 1994 w 2747"/>
                <a:gd name="T17" fmla="*/ 1351 h 1968"/>
                <a:gd name="T18" fmla="*/ 2160 w 2747"/>
                <a:gd name="T19" fmla="*/ 1397 h 1968"/>
                <a:gd name="T20" fmla="*/ 2456 w 2747"/>
                <a:gd name="T21" fmla="*/ 1207 h 1968"/>
                <a:gd name="T22" fmla="*/ 2747 w 2747"/>
                <a:gd name="T23" fmla="*/ 882 h 1968"/>
                <a:gd name="T24" fmla="*/ 2505 w 2747"/>
                <a:gd name="T25" fmla="*/ 567 h 1968"/>
                <a:gd name="T26" fmla="*/ 2114 w 2747"/>
                <a:gd name="T27" fmla="*/ 230 h 1968"/>
                <a:gd name="T28" fmla="*/ 2036 w 2747"/>
                <a:gd name="T29" fmla="*/ 238 h 1968"/>
                <a:gd name="T30" fmla="*/ 1884 w 2747"/>
                <a:gd name="T31" fmla="*/ 138 h 1968"/>
                <a:gd name="T32" fmla="*/ 1831 w 2747"/>
                <a:gd name="T33" fmla="*/ 147 h 1968"/>
                <a:gd name="T34" fmla="*/ 1523 w 2747"/>
                <a:gd name="T35" fmla="*/ 0 h 1968"/>
                <a:gd name="T36" fmla="*/ 1196 w 2747"/>
                <a:gd name="T37" fmla="*/ 174 h 1968"/>
                <a:gd name="T38" fmla="*/ 956 w 2747"/>
                <a:gd name="T39" fmla="*/ 92 h 1968"/>
                <a:gd name="T40" fmla="*/ 593 w 2747"/>
                <a:gd name="T41" fmla="*/ 330 h 1968"/>
                <a:gd name="T42" fmla="*/ 576 w 2747"/>
                <a:gd name="T43" fmla="*/ 330 h 1968"/>
                <a:gd name="T44" fmla="*/ 181 w 2747"/>
                <a:gd name="T45" fmla="*/ 725 h 1968"/>
                <a:gd name="T46" fmla="*/ 186 w 2747"/>
                <a:gd name="T47" fmla="*/ 789 h 1968"/>
                <a:gd name="T48" fmla="*/ 77 w 2747"/>
                <a:gd name="T49" fmla="*/ 944 h 1968"/>
                <a:gd name="T50" fmla="*/ 126 w 2747"/>
                <a:gd name="T51" fmla="*/ 1062 h 1968"/>
                <a:gd name="T52" fmla="*/ 0 w 2747"/>
                <a:gd name="T53" fmla="*/ 1374 h 1968"/>
                <a:gd name="T54" fmla="*/ 406 w 2747"/>
                <a:gd name="T55" fmla="*/ 182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7" h="1968">
                  <a:moveTo>
                    <a:pt x="406" y="1820"/>
                  </a:moveTo>
                  <a:cubicBezTo>
                    <a:pt x="465" y="1909"/>
                    <a:pt x="565" y="1968"/>
                    <a:pt x="679" y="1968"/>
                  </a:cubicBezTo>
                  <a:cubicBezTo>
                    <a:pt x="743" y="1968"/>
                    <a:pt x="802" y="1950"/>
                    <a:pt x="852" y="1919"/>
                  </a:cubicBezTo>
                  <a:cubicBezTo>
                    <a:pt x="889" y="1933"/>
                    <a:pt x="929" y="1941"/>
                    <a:pt x="971" y="1941"/>
                  </a:cubicBezTo>
                  <a:cubicBezTo>
                    <a:pt x="1086" y="1941"/>
                    <a:pt x="1187" y="1882"/>
                    <a:pt x="1245" y="1792"/>
                  </a:cubicBezTo>
                  <a:cubicBezTo>
                    <a:pt x="1247" y="1792"/>
                    <a:pt x="1249" y="1792"/>
                    <a:pt x="1251" y="1792"/>
                  </a:cubicBezTo>
                  <a:cubicBezTo>
                    <a:pt x="1409" y="1792"/>
                    <a:pt x="1541" y="1679"/>
                    <a:pt x="1571" y="1530"/>
                  </a:cubicBezTo>
                  <a:cubicBezTo>
                    <a:pt x="1608" y="1545"/>
                    <a:pt x="1649" y="1554"/>
                    <a:pt x="1692" y="1554"/>
                  </a:cubicBezTo>
                  <a:cubicBezTo>
                    <a:pt x="1829" y="1554"/>
                    <a:pt x="1945" y="1470"/>
                    <a:pt x="1994" y="1351"/>
                  </a:cubicBezTo>
                  <a:cubicBezTo>
                    <a:pt x="2043" y="1380"/>
                    <a:pt x="2099" y="1397"/>
                    <a:pt x="2160" y="1397"/>
                  </a:cubicBezTo>
                  <a:cubicBezTo>
                    <a:pt x="2292" y="1397"/>
                    <a:pt x="2405" y="1319"/>
                    <a:pt x="2456" y="1207"/>
                  </a:cubicBezTo>
                  <a:cubicBezTo>
                    <a:pt x="2620" y="1189"/>
                    <a:pt x="2747" y="1051"/>
                    <a:pt x="2747" y="882"/>
                  </a:cubicBezTo>
                  <a:cubicBezTo>
                    <a:pt x="2747" y="731"/>
                    <a:pt x="2644" y="604"/>
                    <a:pt x="2505" y="567"/>
                  </a:cubicBezTo>
                  <a:cubicBezTo>
                    <a:pt x="2477" y="377"/>
                    <a:pt x="2313" y="230"/>
                    <a:pt x="2114" y="230"/>
                  </a:cubicBezTo>
                  <a:cubicBezTo>
                    <a:pt x="2087" y="230"/>
                    <a:pt x="2061" y="233"/>
                    <a:pt x="2036" y="238"/>
                  </a:cubicBezTo>
                  <a:cubicBezTo>
                    <a:pt x="2010" y="179"/>
                    <a:pt x="1952" y="138"/>
                    <a:pt x="1884" y="138"/>
                  </a:cubicBezTo>
                  <a:cubicBezTo>
                    <a:pt x="1865" y="138"/>
                    <a:pt x="1847" y="141"/>
                    <a:pt x="1831" y="147"/>
                  </a:cubicBezTo>
                  <a:cubicBezTo>
                    <a:pt x="1758" y="57"/>
                    <a:pt x="1648" y="0"/>
                    <a:pt x="1523" y="0"/>
                  </a:cubicBezTo>
                  <a:cubicBezTo>
                    <a:pt x="1387" y="0"/>
                    <a:pt x="1267" y="69"/>
                    <a:pt x="1196" y="174"/>
                  </a:cubicBezTo>
                  <a:cubicBezTo>
                    <a:pt x="1129" y="123"/>
                    <a:pt x="1046" y="92"/>
                    <a:pt x="956" y="92"/>
                  </a:cubicBezTo>
                  <a:cubicBezTo>
                    <a:pt x="793" y="92"/>
                    <a:pt x="653" y="190"/>
                    <a:pt x="593" y="330"/>
                  </a:cubicBezTo>
                  <a:cubicBezTo>
                    <a:pt x="587" y="330"/>
                    <a:pt x="581" y="330"/>
                    <a:pt x="576" y="330"/>
                  </a:cubicBezTo>
                  <a:cubicBezTo>
                    <a:pt x="357" y="330"/>
                    <a:pt x="181" y="507"/>
                    <a:pt x="181" y="725"/>
                  </a:cubicBezTo>
                  <a:cubicBezTo>
                    <a:pt x="181" y="747"/>
                    <a:pt x="182" y="768"/>
                    <a:pt x="186" y="789"/>
                  </a:cubicBezTo>
                  <a:cubicBezTo>
                    <a:pt x="122" y="812"/>
                    <a:pt x="77" y="873"/>
                    <a:pt x="77" y="944"/>
                  </a:cubicBezTo>
                  <a:cubicBezTo>
                    <a:pt x="77" y="990"/>
                    <a:pt x="96" y="1032"/>
                    <a:pt x="126" y="1062"/>
                  </a:cubicBezTo>
                  <a:cubicBezTo>
                    <a:pt x="48" y="1142"/>
                    <a:pt x="0" y="1252"/>
                    <a:pt x="0" y="1374"/>
                  </a:cubicBezTo>
                  <a:cubicBezTo>
                    <a:pt x="0" y="1607"/>
                    <a:pt x="178" y="1799"/>
                    <a:pt x="406" y="1820"/>
                  </a:cubicBezTo>
                  <a:close/>
                </a:path>
              </a:pathLst>
            </a:custGeom>
            <a:noFill/>
            <a:ln w="57150" cap="flat">
              <a:solidFill>
                <a:schemeClr val="bg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6">
              <a:extLst>
                <a:ext uri="{FF2B5EF4-FFF2-40B4-BE49-F238E27FC236}">
                  <a16:creationId xmlns:a16="http://schemas.microsoft.com/office/drawing/2014/main" id="{E7B790E7-B8A1-9C44-9A49-59EC3DE22978}"/>
                </a:ext>
              </a:extLst>
            </p:cNvPr>
            <p:cNvSpPr>
              <a:spLocks noEditPoints="1"/>
            </p:cNvSpPr>
            <p:nvPr/>
          </p:nvSpPr>
          <p:spPr bwMode="auto">
            <a:xfrm>
              <a:off x="4317252" y="3300299"/>
              <a:ext cx="540417" cy="541926"/>
            </a:xfrm>
            <a:custGeom>
              <a:avLst/>
              <a:gdLst>
                <a:gd name="T0" fmla="*/ 85 w 254"/>
                <a:gd name="T1" fmla="*/ 215 h 254"/>
                <a:gd name="T2" fmla="*/ 90 w 254"/>
                <a:gd name="T3" fmla="*/ 249 h 254"/>
                <a:gd name="T4" fmla="*/ 119 w 254"/>
                <a:gd name="T5" fmla="*/ 254 h 254"/>
                <a:gd name="T6" fmla="*/ 135 w 254"/>
                <a:gd name="T7" fmla="*/ 224 h 254"/>
                <a:gd name="T8" fmla="*/ 160 w 254"/>
                <a:gd name="T9" fmla="*/ 219 h 254"/>
                <a:gd name="T10" fmla="*/ 187 w 254"/>
                <a:gd name="T11" fmla="*/ 239 h 254"/>
                <a:gd name="T12" fmla="*/ 212 w 254"/>
                <a:gd name="T13" fmla="*/ 222 h 254"/>
                <a:gd name="T14" fmla="*/ 202 w 254"/>
                <a:gd name="T15" fmla="*/ 189 h 254"/>
                <a:gd name="T16" fmla="*/ 215 w 254"/>
                <a:gd name="T17" fmla="*/ 169 h 254"/>
                <a:gd name="T18" fmla="*/ 249 w 254"/>
                <a:gd name="T19" fmla="*/ 164 h 254"/>
                <a:gd name="T20" fmla="*/ 254 w 254"/>
                <a:gd name="T21" fmla="*/ 134 h 254"/>
                <a:gd name="T22" fmla="*/ 224 w 254"/>
                <a:gd name="T23" fmla="*/ 118 h 254"/>
                <a:gd name="T24" fmla="*/ 218 w 254"/>
                <a:gd name="T25" fmla="*/ 95 h 254"/>
                <a:gd name="T26" fmla="*/ 239 w 254"/>
                <a:gd name="T27" fmla="*/ 67 h 254"/>
                <a:gd name="T28" fmla="*/ 222 w 254"/>
                <a:gd name="T29" fmla="*/ 43 h 254"/>
                <a:gd name="T30" fmla="*/ 189 w 254"/>
                <a:gd name="T31" fmla="*/ 53 h 254"/>
                <a:gd name="T32" fmla="*/ 169 w 254"/>
                <a:gd name="T33" fmla="*/ 40 h 254"/>
                <a:gd name="T34" fmla="*/ 164 w 254"/>
                <a:gd name="T35" fmla="*/ 6 h 254"/>
                <a:gd name="T36" fmla="*/ 134 w 254"/>
                <a:gd name="T37" fmla="*/ 0 h 254"/>
                <a:gd name="T38" fmla="*/ 119 w 254"/>
                <a:gd name="T39" fmla="*/ 31 h 254"/>
                <a:gd name="T40" fmla="*/ 94 w 254"/>
                <a:gd name="T41" fmla="*/ 36 h 254"/>
                <a:gd name="T42" fmla="*/ 67 w 254"/>
                <a:gd name="T43" fmla="*/ 15 h 254"/>
                <a:gd name="T44" fmla="*/ 42 w 254"/>
                <a:gd name="T45" fmla="*/ 33 h 254"/>
                <a:gd name="T46" fmla="*/ 52 w 254"/>
                <a:gd name="T47" fmla="*/ 65 h 254"/>
                <a:gd name="T48" fmla="*/ 39 w 254"/>
                <a:gd name="T49" fmla="*/ 86 h 254"/>
                <a:gd name="T50" fmla="*/ 6 w 254"/>
                <a:gd name="T51" fmla="*/ 91 h 254"/>
                <a:gd name="T52" fmla="*/ 0 w 254"/>
                <a:gd name="T53" fmla="*/ 121 h 254"/>
                <a:gd name="T54" fmla="*/ 30 w 254"/>
                <a:gd name="T55" fmla="*/ 136 h 254"/>
                <a:gd name="T56" fmla="*/ 35 w 254"/>
                <a:gd name="T57" fmla="*/ 160 h 254"/>
                <a:gd name="T58" fmla="*/ 15 w 254"/>
                <a:gd name="T59" fmla="*/ 187 h 254"/>
                <a:gd name="T60" fmla="*/ 32 w 254"/>
                <a:gd name="T61" fmla="*/ 212 h 254"/>
                <a:gd name="T62" fmla="*/ 64 w 254"/>
                <a:gd name="T63" fmla="*/ 201 h 254"/>
                <a:gd name="T64" fmla="*/ 85 w 254"/>
                <a:gd name="T65" fmla="*/ 215 h 254"/>
                <a:gd name="T66" fmla="*/ 93 w 254"/>
                <a:gd name="T67" fmla="*/ 160 h 254"/>
                <a:gd name="T68" fmla="*/ 79 w 254"/>
                <a:gd name="T69" fmla="*/ 126 h 254"/>
                <a:gd name="T70" fmla="*/ 81 w 254"/>
                <a:gd name="T71" fmla="*/ 115 h 254"/>
                <a:gd name="T72" fmla="*/ 128 w 254"/>
                <a:gd name="T73" fmla="*/ 79 h 254"/>
                <a:gd name="T74" fmla="*/ 175 w 254"/>
                <a:gd name="T75" fmla="*/ 128 h 254"/>
                <a:gd name="T76" fmla="*/ 173 w 254"/>
                <a:gd name="T77" fmla="*/ 140 h 254"/>
                <a:gd name="T78" fmla="*/ 173 w 254"/>
                <a:gd name="T79" fmla="*/ 140 h 254"/>
                <a:gd name="T80" fmla="*/ 126 w 254"/>
                <a:gd name="T81" fmla="*/ 175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90" y="249"/>
                    <a:pt x="90" y="249"/>
                    <a:pt x="90" y="249"/>
                  </a:cubicBezTo>
                  <a:cubicBezTo>
                    <a:pt x="119" y="254"/>
                    <a:pt x="119" y="254"/>
                    <a:pt x="119" y="254"/>
                  </a:cubicBezTo>
                  <a:cubicBezTo>
                    <a:pt x="135" y="224"/>
                    <a:pt x="135" y="224"/>
                    <a:pt x="135" y="224"/>
                  </a:cubicBezTo>
                  <a:cubicBezTo>
                    <a:pt x="144" y="223"/>
                    <a:pt x="152" y="221"/>
                    <a:pt x="160" y="219"/>
                  </a:cubicBezTo>
                  <a:cubicBezTo>
                    <a:pt x="187" y="239"/>
                    <a:pt x="187" y="239"/>
                    <a:pt x="187" y="239"/>
                  </a:cubicBezTo>
                  <a:cubicBezTo>
                    <a:pt x="212" y="222"/>
                    <a:pt x="212" y="222"/>
                    <a:pt x="212" y="222"/>
                  </a:cubicBezTo>
                  <a:cubicBezTo>
                    <a:pt x="202" y="189"/>
                    <a:pt x="202" y="189"/>
                    <a:pt x="202" y="189"/>
                  </a:cubicBezTo>
                  <a:cubicBezTo>
                    <a:pt x="207" y="183"/>
                    <a:pt x="211" y="176"/>
                    <a:pt x="215" y="169"/>
                  </a:cubicBezTo>
                  <a:cubicBezTo>
                    <a:pt x="249" y="164"/>
                    <a:pt x="249" y="164"/>
                    <a:pt x="249" y="164"/>
                  </a:cubicBezTo>
                  <a:cubicBezTo>
                    <a:pt x="254" y="134"/>
                    <a:pt x="254" y="134"/>
                    <a:pt x="254" y="134"/>
                  </a:cubicBezTo>
                  <a:cubicBezTo>
                    <a:pt x="224" y="118"/>
                    <a:pt x="224" y="118"/>
                    <a:pt x="224" y="118"/>
                  </a:cubicBezTo>
                  <a:cubicBezTo>
                    <a:pt x="223" y="110"/>
                    <a:pt x="221" y="102"/>
                    <a:pt x="218" y="95"/>
                  </a:cubicBezTo>
                  <a:cubicBezTo>
                    <a:pt x="239" y="67"/>
                    <a:pt x="239" y="67"/>
                    <a:pt x="239" y="67"/>
                  </a:cubicBezTo>
                  <a:cubicBezTo>
                    <a:pt x="222" y="43"/>
                    <a:pt x="222" y="43"/>
                    <a:pt x="222" y="43"/>
                  </a:cubicBezTo>
                  <a:cubicBezTo>
                    <a:pt x="189" y="53"/>
                    <a:pt x="189" y="53"/>
                    <a:pt x="189" y="53"/>
                  </a:cubicBezTo>
                  <a:cubicBezTo>
                    <a:pt x="183" y="48"/>
                    <a:pt x="176" y="43"/>
                    <a:pt x="169" y="40"/>
                  </a:cubicBezTo>
                  <a:cubicBezTo>
                    <a:pt x="164" y="6"/>
                    <a:pt x="164" y="6"/>
                    <a:pt x="164" y="6"/>
                  </a:cubicBezTo>
                  <a:cubicBezTo>
                    <a:pt x="134" y="0"/>
                    <a:pt x="134" y="0"/>
                    <a:pt x="134" y="0"/>
                  </a:cubicBezTo>
                  <a:cubicBezTo>
                    <a:pt x="119" y="31"/>
                    <a:pt x="119" y="31"/>
                    <a:pt x="119" y="31"/>
                  </a:cubicBezTo>
                  <a:cubicBezTo>
                    <a:pt x="110" y="31"/>
                    <a:pt x="102" y="33"/>
                    <a:pt x="94" y="36"/>
                  </a:cubicBezTo>
                  <a:cubicBezTo>
                    <a:pt x="67" y="15"/>
                    <a:pt x="67" y="15"/>
                    <a:pt x="67" y="15"/>
                  </a:cubicBezTo>
                  <a:cubicBezTo>
                    <a:pt x="42" y="33"/>
                    <a:pt x="42" y="33"/>
                    <a:pt x="42" y="33"/>
                  </a:cubicBezTo>
                  <a:cubicBezTo>
                    <a:pt x="52" y="65"/>
                    <a:pt x="52" y="65"/>
                    <a:pt x="52" y="65"/>
                  </a:cubicBezTo>
                  <a:cubicBezTo>
                    <a:pt x="47" y="72"/>
                    <a:pt x="43" y="79"/>
                    <a:pt x="39" y="86"/>
                  </a:cubicBezTo>
                  <a:cubicBezTo>
                    <a:pt x="6" y="91"/>
                    <a:pt x="6" y="91"/>
                    <a:pt x="6" y="91"/>
                  </a:cubicBezTo>
                  <a:cubicBezTo>
                    <a:pt x="0" y="121"/>
                    <a:pt x="0" y="121"/>
                    <a:pt x="0" y="121"/>
                  </a:cubicBezTo>
                  <a:cubicBezTo>
                    <a:pt x="30" y="136"/>
                    <a:pt x="30" y="136"/>
                    <a:pt x="30" y="136"/>
                  </a:cubicBezTo>
                  <a:cubicBezTo>
                    <a:pt x="31" y="144"/>
                    <a:pt x="33" y="152"/>
                    <a:pt x="35" y="160"/>
                  </a:cubicBezTo>
                  <a:cubicBezTo>
                    <a:pt x="15" y="187"/>
                    <a:pt x="15" y="187"/>
                    <a:pt x="15" y="187"/>
                  </a:cubicBezTo>
                  <a:cubicBezTo>
                    <a:pt x="32" y="212"/>
                    <a:pt x="32" y="212"/>
                    <a:pt x="32" y="212"/>
                  </a:cubicBezTo>
                  <a:cubicBezTo>
                    <a:pt x="64" y="201"/>
                    <a:pt x="64" y="201"/>
                    <a:pt x="64" y="201"/>
                  </a:cubicBezTo>
                  <a:cubicBezTo>
                    <a:pt x="71" y="207"/>
                    <a:pt x="78" y="211"/>
                    <a:pt x="85" y="215"/>
                  </a:cubicBezTo>
                  <a:close/>
                  <a:moveTo>
                    <a:pt x="93" y="160"/>
                  </a:moveTo>
                  <a:cubicBezTo>
                    <a:pt x="84" y="151"/>
                    <a:pt x="79" y="139"/>
                    <a:pt x="79" y="126"/>
                  </a:cubicBezTo>
                  <a:cubicBezTo>
                    <a:pt x="79" y="122"/>
                    <a:pt x="80" y="118"/>
                    <a:pt x="81" y="115"/>
                  </a:cubicBezTo>
                  <a:cubicBezTo>
                    <a:pt x="87" y="93"/>
                    <a:pt x="106" y="79"/>
                    <a:pt x="128" y="79"/>
                  </a:cubicBezTo>
                  <a:cubicBezTo>
                    <a:pt x="154" y="80"/>
                    <a:pt x="175" y="102"/>
                    <a:pt x="175" y="128"/>
                  </a:cubicBezTo>
                  <a:cubicBezTo>
                    <a:pt x="175" y="132"/>
                    <a:pt x="173" y="136"/>
                    <a:pt x="173" y="140"/>
                  </a:cubicBezTo>
                  <a:cubicBezTo>
                    <a:pt x="173" y="140"/>
                    <a:pt x="173" y="140"/>
                    <a:pt x="173" y="140"/>
                  </a:cubicBezTo>
                  <a:cubicBezTo>
                    <a:pt x="166" y="161"/>
                    <a:pt x="148" y="175"/>
                    <a:pt x="126" y="175"/>
                  </a:cubicBezTo>
                  <a:cubicBezTo>
                    <a:pt x="113" y="175"/>
                    <a:pt x="101" y="170"/>
                    <a:pt x="93" y="160"/>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8">
              <a:extLst>
                <a:ext uri="{FF2B5EF4-FFF2-40B4-BE49-F238E27FC236}">
                  <a16:creationId xmlns:a16="http://schemas.microsoft.com/office/drawing/2014/main" id="{698987A9-56B5-4A48-A4E1-556082327EFB}"/>
                </a:ext>
              </a:extLst>
            </p:cNvPr>
            <p:cNvSpPr>
              <a:spLocks noEditPoints="1"/>
            </p:cNvSpPr>
            <p:nvPr/>
          </p:nvSpPr>
          <p:spPr bwMode="auto">
            <a:xfrm>
              <a:off x="3678715" y="1657914"/>
              <a:ext cx="540417" cy="540417"/>
            </a:xfrm>
            <a:custGeom>
              <a:avLst/>
              <a:gdLst>
                <a:gd name="T0" fmla="*/ 85 w 254"/>
                <a:gd name="T1" fmla="*/ 215 h 254"/>
                <a:gd name="T2" fmla="*/ 89 w 254"/>
                <a:gd name="T3" fmla="*/ 249 h 254"/>
                <a:gd name="T4" fmla="*/ 119 w 254"/>
                <a:gd name="T5" fmla="*/ 254 h 254"/>
                <a:gd name="T6" fmla="*/ 135 w 254"/>
                <a:gd name="T7" fmla="*/ 224 h 254"/>
                <a:gd name="T8" fmla="*/ 160 w 254"/>
                <a:gd name="T9" fmla="*/ 218 h 254"/>
                <a:gd name="T10" fmla="*/ 187 w 254"/>
                <a:gd name="T11" fmla="*/ 239 h 254"/>
                <a:gd name="T12" fmla="*/ 212 w 254"/>
                <a:gd name="T13" fmla="*/ 222 h 254"/>
                <a:gd name="T14" fmla="*/ 201 w 254"/>
                <a:gd name="T15" fmla="*/ 189 h 254"/>
                <a:gd name="T16" fmla="*/ 214 w 254"/>
                <a:gd name="T17" fmla="*/ 168 h 254"/>
                <a:gd name="T18" fmla="*/ 248 w 254"/>
                <a:gd name="T19" fmla="*/ 164 h 254"/>
                <a:gd name="T20" fmla="*/ 254 w 254"/>
                <a:gd name="T21" fmla="*/ 134 h 254"/>
                <a:gd name="T22" fmla="*/ 223 w 254"/>
                <a:gd name="T23" fmla="*/ 118 h 254"/>
                <a:gd name="T24" fmla="*/ 218 w 254"/>
                <a:gd name="T25" fmla="*/ 95 h 254"/>
                <a:gd name="T26" fmla="*/ 239 w 254"/>
                <a:gd name="T27" fmla="*/ 67 h 254"/>
                <a:gd name="T28" fmla="*/ 221 w 254"/>
                <a:gd name="T29" fmla="*/ 42 h 254"/>
                <a:gd name="T30" fmla="*/ 189 w 254"/>
                <a:gd name="T31" fmla="*/ 53 h 254"/>
                <a:gd name="T32" fmla="*/ 168 w 254"/>
                <a:gd name="T33" fmla="*/ 40 h 254"/>
                <a:gd name="T34" fmla="*/ 164 w 254"/>
                <a:gd name="T35" fmla="*/ 6 h 254"/>
                <a:gd name="T36" fmla="*/ 134 w 254"/>
                <a:gd name="T37" fmla="*/ 0 h 254"/>
                <a:gd name="T38" fmla="*/ 118 w 254"/>
                <a:gd name="T39" fmla="*/ 30 h 254"/>
                <a:gd name="T40" fmla="*/ 93 w 254"/>
                <a:gd name="T41" fmla="*/ 36 h 254"/>
                <a:gd name="T42" fmla="*/ 66 w 254"/>
                <a:gd name="T43" fmla="*/ 15 h 254"/>
                <a:gd name="T44" fmla="*/ 42 w 254"/>
                <a:gd name="T45" fmla="*/ 33 h 254"/>
                <a:gd name="T46" fmla="*/ 52 w 254"/>
                <a:gd name="T47" fmla="*/ 65 h 254"/>
                <a:gd name="T48" fmla="*/ 38 w 254"/>
                <a:gd name="T49" fmla="*/ 86 h 254"/>
                <a:gd name="T50" fmla="*/ 5 w 254"/>
                <a:gd name="T51" fmla="*/ 91 h 254"/>
                <a:gd name="T52" fmla="*/ 0 w 254"/>
                <a:gd name="T53" fmla="*/ 120 h 254"/>
                <a:gd name="T54" fmla="*/ 30 w 254"/>
                <a:gd name="T55" fmla="*/ 136 h 254"/>
                <a:gd name="T56" fmla="*/ 35 w 254"/>
                <a:gd name="T57" fmla="*/ 160 h 254"/>
                <a:gd name="T58" fmla="*/ 14 w 254"/>
                <a:gd name="T59" fmla="*/ 187 h 254"/>
                <a:gd name="T60" fmla="*/ 31 w 254"/>
                <a:gd name="T61" fmla="*/ 211 h 254"/>
                <a:gd name="T62" fmla="*/ 64 w 254"/>
                <a:gd name="T63" fmla="*/ 201 h 254"/>
                <a:gd name="T64" fmla="*/ 85 w 254"/>
                <a:gd name="T65" fmla="*/ 215 h 254"/>
                <a:gd name="T66" fmla="*/ 92 w 254"/>
                <a:gd name="T67" fmla="*/ 160 h 254"/>
                <a:gd name="T68" fmla="*/ 79 w 254"/>
                <a:gd name="T69" fmla="*/ 126 h 254"/>
                <a:gd name="T70" fmla="*/ 80 w 254"/>
                <a:gd name="T71" fmla="*/ 114 h 254"/>
                <a:gd name="T72" fmla="*/ 127 w 254"/>
                <a:gd name="T73" fmla="*/ 79 h 254"/>
                <a:gd name="T74" fmla="*/ 174 w 254"/>
                <a:gd name="T75" fmla="*/ 128 h 254"/>
                <a:gd name="T76" fmla="*/ 172 w 254"/>
                <a:gd name="T77" fmla="*/ 140 h 254"/>
                <a:gd name="T78" fmla="*/ 172 w 254"/>
                <a:gd name="T79" fmla="*/ 140 h 254"/>
                <a:gd name="T80" fmla="*/ 125 w 254"/>
                <a:gd name="T81" fmla="*/ 175 h 254"/>
                <a:gd name="T82" fmla="*/ 92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89" y="249"/>
                    <a:pt x="89" y="249"/>
                    <a:pt x="89" y="249"/>
                  </a:cubicBezTo>
                  <a:cubicBezTo>
                    <a:pt x="119" y="254"/>
                    <a:pt x="119" y="254"/>
                    <a:pt x="119" y="254"/>
                  </a:cubicBezTo>
                  <a:cubicBezTo>
                    <a:pt x="135" y="224"/>
                    <a:pt x="135" y="224"/>
                    <a:pt x="135" y="224"/>
                  </a:cubicBezTo>
                  <a:cubicBezTo>
                    <a:pt x="143" y="223"/>
                    <a:pt x="152" y="221"/>
                    <a:pt x="160" y="218"/>
                  </a:cubicBezTo>
                  <a:cubicBezTo>
                    <a:pt x="187" y="239"/>
                    <a:pt x="187" y="239"/>
                    <a:pt x="187" y="239"/>
                  </a:cubicBezTo>
                  <a:cubicBezTo>
                    <a:pt x="212" y="222"/>
                    <a:pt x="212" y="222"/>
                    <a:pt x="212" y="222"/>
                  </a:cubicBezTo>
                  <a:cubicBezTo>
                    <a:pt x="201" y="189"/>
                    <a:pt x="201" y="189"/>
                    <a:pt x="201" y="189"/>
                  </a:cubicBezTo>
                  <a:cubicBezTo>
                    <a:pt x="206" y="183"/>
                    <a:pt x="211" y="176"/>
                    <a:pt x="214" y="168"/>
                  </a:cubicBezTo>
                  <a:cubicBezTo>
                    <a:pt x="248" y="164"/>
                    <a:pt x="248" y="164"/>
                    <a:pt x="248" y="164"/>
                  </a:cubicBezTo>
                  <a:cubicBezTo>
                    <a:pt x="254" y="134"/>
                    <a:pt x="254" y="134"/>
                    <a:pt x="254" y="134"/>
                  </a:cubicBezTo>
                  <a:cubicBezTo>
                    <a:pt x="223" y="118"/>
                    <a:pt x="223" y="118"/>
                    <a:pt x="223" y="118"/>
                  </a:cubicBezTo>
                  <a:cubicBezTo>
                    <a:pt x="222" y="110"/>
                    <a:pt x="220" y="102"/>
                    <a:pt x="218" y="95"/>
                  </a:cubicBezTo>
                  <a:cubicBezTo>
                    <a:pt x="239" y="67"/>
                    <a:pt x="239" y="67"/>
                    <a:pt x="239" y="67"/>
                  </a:cubicBezTo>
                  <a:cubicBezTo>
                    <a:pt x="221" y="42"/>
                    <a:pt x="221" y="42"/>
                    <a:pt x="221" y="42"/>
                  </a:cubicBezTo>
                  <a:cubicBezTo>
                    <a:pt x="189" y="53"/>
                    <a:pt x="189" y="53"/>
                    <a:pt x="189" y="53"/>
                  </a:cubicBezTo>
                  <a:cubicBezTo>
                    <a:pt x="182" y="48"/>
                    <a:pt x="175" y="43"/>
                    <a:pt x="168" y="40"/>
                  </a:cubicBezTo>
                  <a:cubicBezTo>
                    <a:pt x="164" y="6"/>
                    <a:pt x="164" y="6"/>
                    <a:pt x="164" y="6"/>
                  </a:cubicBezTo>
                  <a:cubicBezTo>
                    <a:pt x="134" y="0"/>
                    <a:pt x="134" y="0"/>
                    <a:pt x="134" y="0"/>
                  </a:cubicBezTo>
                  <a:cubicBezTo>
                    <a:pt x="118" y="30"/>
                    <a:pt x="118" y="30"/>
                    <a:pt x="118" y="30"/>
                  </a:cubicBezTo>
                  <a:cubicBezTo>
                    <a:pt x="109" y="31"/>
                    <a:pt x="101" y="33"/>
                    <a:pt x="93" y="36"/>
                  </a:cubicBezTo>
                  <a:cubicBezTo>
                    <a:pt x="66" y="15"/>
                    <a:pt x="66" y="15"/>
                    <a:pt x="66" y="15"/>
                  </a:cubicBezTo>
                  <a:cubicBezTo>
                    <a:pt x="42" y="33"/>
                    <a:pt x="42" y="33"/>
                    <a:pt x="42" y="33"/>
                  </a:cubicBezTo>
                  <a:cubicBezTo>
                    <a:pt x="52" y="65"/>
                    <a:pt x="52" y="65"/>
                    <a:pt x="52" y="65"/>
                  </a:cubicBezTo>
                  <a:cubicBezTo>
                    <a:pt x="46" y="71"/>
                    <a:pt x="42" y="79"/>
                    <a:pt x="38" y="86"/>
                  </a:cubicBezTo>
                  <a:cubicBezTo>
                    <a:pt x="5" y="91"/>
                    <a:pt x="5" y="91"/>
                    <a:pt x="5" y="91"/>
                  </a:cubicBezTo>
                  <a:cubicBezTo>
                    <a:pt x="0" y="120"/>
                    <a:pt x="0" y="120"/>
                    <a:pt x="0" y="120"/>
                  </a:cubicBezTo>
                  <a:cubicBezTo>
                    <a:pt x="30" y="136"/>
                    <a:pt x="30" y="136"/>
                    <a:pt x="30" y="136"/>
                  </a:cubicBezTo>
                  <a:cubicBezTo>
                    <a:pt x="30" y="144"/>
                    <a:pt x="32" y="152"/>
                    <a:pt x="35" y="160"/>
                  </a:cubicBezTo>
                  <a:cubicBezTo>
                    <a:pt x="14" y="187"/>
                    <a:pt x="14" y="187"/>
                    <a:pt x="14" y="187"/>
                  </a:cubicBezTo>
                  <a:cubicBezTo>
                    <a:pt x="31" y="211"/>
                    <a:pt x="31" y="211"/>
                    <a:pt x="31" y="211"/>
                  </a:cubicBezTo>
                  <a:cubicBezTo>
                    <a:pt x="64" y="201"/>
                    <a:pt x="64" y="201"/>
                    <a:pt x="64" y="201"/>
                  </a:cubicBezTo>
                  <a:cubicBezTo>
                    <a:pt x="70" y="207"/>
                    <a:pt x="77" y="211"/>
                    <a:pt x="85" y="215"/>
                  </a:cubicBezTo>
                  <a:close/>
                  <a:moveTo>
                    <a:pt x="92" y="160"/>
                  </a:moveTo>
                  <a:cubicBezTo>
                    <a:pt x="83" y="151"/>
                    <a:pt x="78" y="139"/>
                    <a:pt x="79" y="126"/>
                  </a:cubicBezTo>
                  <a:cubicBezTo>
                    <a:pt x="79" y="122"/>
                    <a:pt x="79" y="118"/>
                    <a:pt x="80" y="114"/>
                  </a:cubicBezTo>
                  <a:cubicBezTo>
                    <a:pt x="86" y="93"/>
                    <a:pt x="105" y="79"/>
                    <a:pt x="127" y="79"/>
                  </a:cubicBezTo>
                  <a:cubicBezTo>
                    <a:pt x="154" y="80"/>
                    <a:pt x="175" y="102"/>
                    <a:pt x="174" y="128"/>
                  </a:cubicBezTo>
                  <a:cubicBezTo>
                    <a:pt x="174" y="132"/>
                    <a:pt x="172" y="136"/>
                    <a:pt x="172" y="140"/>
                  </a:cubicBezTo>
                  <a:cubicBezTo>
                    <a:pt x="172" y="140"/>
                    <a:pt x="172" y="140"/>
                    <a:pt x="172" y="140"/>
                  </a:cubicBezTo>
                  <a:cubicBezTo>
                    <a:pt x="166" y="161"/>
                    <a:pt x="147" y="175"/>
                    <a:pt x="125" y="175"/>
                  </a:cubicBezTo>
                  <a:cubicBezTo>
                    <a:pt x="113" y="175"/>
                    <a:pt x="101" y="169"/>
                    <a:pt x="92"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0">
              <a:extLst>
                <a:ext uri="{FF2B5EF4-FFF2-40B4-BE49-F238E27FC236}">
                  <a16:creationId xmlns:a16="http://schemas.microsoft.com/office/drawing/2014/main" id="{B870E7FD-4D11-A84C-8848-EB57B778585A}"/>
                </a:ext>
              </a:extLst>
            </p:cNvPr>
            <p:cNvSpPr>
              <a:spLocks noEditPoints="1"/>
            </p:cNvSpPr>
            <p:nvPr/>
          </p:nvSpPr>
          <p:spPr bwMode="auto">
            <a:xfrm>
              <a:off x="2535989" y="1979447"/>
              <a:ext cx="540417" cy="537398"/>
            </a:xfrm>
            <a:custGeom>
              <a:avLst/>
              <a:gdLst>
                <a:gd name="T0" fmla="*/ 85 w 254"/>
                <a:gd name="T1" fmla="*/ 214 h 253"/>
                <a:gd name="T2" fmla="*/ 90 w 254"/>
                <a:gd name="T3" fmla="*/ 248 h 253"/>
                <a:gd name="T4" fmla="*/ 119 w 254"/>
                <a:gd name="T5" fmla="*/ 253 h 253"/>
                <a:gd name="T6" fmla="*/ 135 w 254"/>
                <a:gd name="T7" fmla="*/ 223 h 253"/>
                <a:gd name="T8" fmla="*/ 160 w 254"/>
                <a:gd name="T9" fmla="*/ 218 h 253"/>
                <a:gd name="T10" fmla="*/ 187 w 254"/>
                <a:gd name="T11" fmla="*/ 239 h 253"/>
                <a:gd name="T12" fmla="*/ 212 w 254"/>
                <a:gd name="T13" fmla="*/ 221 h 253"/>
                <a:gd name="T14" fmla="*/ 202 w 254"/>
                <a:gd name="T15" fmla="*/ 188 h 253"/>
                <a:gd name="T16" fmla="*/ 215 w 254"/>
                <a:gd name="T17" fmla="*/ 168 h 253"/>
                <a:gd name="T18" fmla="*/ 249 w 254"/>
                <a:gd name="T19" fmla="*/ 163 h 253"/>
                <a:gd name="T20" fmla="*/ 254 w 254"/>
                <a:gd name="T21" fmla="*/ 133 h 253"/>
                <a:gd name="T22" fmla="*/ 224 w 254"/>
                <a:gd name="T23" fmla="*/ 117 h 253"/>
                <a:gd name="T24" fmla="*/ 218 w 254"/>
                <a:gd name="T25" fmla="*/ 94 h 253"/>
                <a:gd name="T26" fmla="*/ 239 w 254"/>
                <a:gd name="T27" fmla="*/ 67 h 253"/>
                <a:gd name="T28" fmla="*/ 222 w 254"/>
                <a:gd name="T29" fmla="*/ 42 h 253"/>
                <a:gd name="T30" fmla="*/ 189 w 254"/>
                <a:gd name="T31" fmla="*/ 52 h 253"/>
                <a:gd name="T32" fmla="*/ 169 w 254"/>
                <a:gd name="T33" fmla="*/ 39 h 253"/>
                <a:gd name="T34" fmla="*/ 164 w 254"/>
                <a:gd name="T35" fmla="*/ 5 h 253"/>
                <a:gd name="T36" fmla="*/ 134 w 254"/>
                <a:gd name="T37" fmla="*/ 0 h 253"/>
                <a:gd name="T38" fmla="*/ 119 w 254"/>
                <a:gd name="T39" fmla="*/ 30 h 253"/>
                <a:gd name="T40" fmla="*/ 94 w 254"/>
                <a:gd name="T41" fmla="*/ 35 h 253"/>
                <a:gd name="T42" fmla="*/ 67 w 254"/>
                <a:gd name="T43" fmla="*/ 15 h 253"/>
                <a:gd name="T44" fmla="*/ 42 w 254"/>
                <a:gd name="T45" fmla="*/ 32 h 253"/>
                <a:gd name="T46" fmla="*/ 52 w 254"/>
                <a:gd name="T47" fmla="*/ 64 h 253"/>
                <a:gd name="T48" fmla="*/ 39 w 254"/>
                <a:gd name="T49" fmla="*/ 86 h 253"/>
                <a:gd name="T50" fmla="*/ 5 w 254"/>
                <a:gd name="T51" fmla="*/ 90 h 253"/>
                <a:gd name="T52" fmla="*/ 0 w 254"/>
                <a:gd name="T53" fmla="*/ 120 h 253"/>
                <a:gd name="T54" fmla="*/ 30 w 254"/>
                <a:gd name="T55" fmla="*/ 135 h 253"/>
                <a:gd name="T56" fmla="*/ 35 w 254"/>
                <a:gd name="T57" fmla="*/ 159 h 253"/>
                <a:gd name="T58" fmla="*/ 15 w 254"/>
                <a:gd name="T59" fmla="*/ 186 h 253"/>
                <a:gd name="T60" fmla="*/ 32 w 254"/>
                <a:gd name="T61" fmla="*/ 211 h 253"/>
                <a:gd name="T62" fmla="*/ 64 w 254"/>
                <a:gd name="T63" fmla="*/ 201 h 253"/>
                <a:gd name="T64" fmla="*/ 85 w 254"/>
                <a:gd name="T65" fmla="*/ 214 h 253"/>
                <a:gd name="T66" fmla="*/ 93 w 254"/>
                <a:gd name="T67" fmla="*/ 160 h 253"/>
                <a:gd name="T68" fmla="*/ 79 w 254"/>
                <a:gd name="T69" fmla="*/ 125 h 253"/>
                <a:gd name="T70" fmla="*/ 81 w 254"/>
                <a:gd name="T71" fmla="*/ 114 h 253"/>
                <a:gd name="T72" fmla="*/ 128 w 254"/>
                <a:gd name="T73" fmla="*/ 79 h 253"/>
                <a:gd name="T74" fmla="*/ 175 w 254"/>
                <a:gd name="T75" fmla="*/ 127 h 253"/>
                <a:gd name="T76" fmla="*/ 173 w 254"/>
                <a:gd name="T77" fmla="*/ 139 h 253"/>
                <a:gd name="T78" fmla="*/ 173 w 254"/>
                <a:gd name="T79" fmla="*/ 139 h 253"/>
                <a:gd name="T80" fmla="*/ 126 w 254"/>
                <a:gd name="T81" fmla="*/ 174 h 253"/>
                <a:gd name="T82" fmla="*/ 93 w 254"/>
                <a:gd name="T83" fmla="*/ 16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3">
                  <a:moveTo>
                    <a:pt x="85" y="214"/>
                  </a:moveTo>
                  <a:cubicBezTo>
                    <a:pt x="90" y="248"/>
                    <a:pt x="90" y="248"/>
                    <a:pt x="90" y="248"/>
                  </a:cubicBezTo>
                  <a:cubicBezTo>
                    <a:pt x="119" y="253"/>
                    <a:pt x="119" y="253"/>
                    <a:pt x="119" y="253"/>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3"/>
                    <a:pt x="254" y="133"/>
                    <a:pt x="254" y="133"/>
                  </a:cubicBezTo>
                  <a:cubicBezTo>
                    <a:pt x="224" y="117"/>
                    <a:pt x="224" y="117"/>
                    <a:pt x="224" y="117"/>
                  </a:cubicBezTo>
                  <a:cubicBezTo>
                    <a:pt x="223" y="109"/>
                    <a:pt x="221" y="101"/>
                    <a:pt x="218" y="94"/>
                  </a:cubicBezTo>
                  <a:cubicBezTo>
                    <a:pt x="239" y="67"/>
                    <a:pt x="239" y="67"/>
                    <a:pt x="239" y="67"/>
                  </a:cubicBezTo>
                  <a:cubicBezTo>
                    <a:pt x="222" y="42"/>
                    <a:pt x="222" y="42"/>
                    <a:pt x="222" y="42"/>
                  </a:cubicBezTo>
                  <a:cubicBezTo>
                    <a:pt x="189" y="52"/>
                    <a:pt x="189" y="52"/>
                    <a:pt x="189" y="52"/>
                  </a:cubicBezTo>
                  <a:cubicBezTo>
                    <a:pt x="183" y="47"/>
                    <a:pt x="176" y="42"/>
                    <a:pt x="169" y="39"/>
                  </a:cubicBezTo>
                  <a:cubicBezTo>
                    <a:pt x="164" y="5"/>
                    <a:pt x="164" y="5"/>
                    <a:pt x="164" y="5"/>
                  </a:cubicBezTo>
                  <a:cubicBezTo>
                    <a:pt x="134" y="0"/>
                    <a:pt x="134" y="0"/>
                    <a:pt x="134" y="0"/>
                  </a:cubicBezTo>
                  <a:cubicBezTo>
                    <a:pt x="119" y="30"/>
                    <a:pt x="119" y="30"/>
                    <a:pt x="119" y="30"/>
                  </a:cubicBezTo>
                  <a:cubicBezTo>
                    <a:pt x="110" y="31"/>
                    <a:pt x="102" y="32"/>
                    <a:pt x="94" y="35"/>
                  </a:cubicBezTo>
                  <a:cubicBezTo>
                    <a:pt x="67" y="15"/>
                    <a:pt x="67" y="15"/>
                    <a:pt x="67" y="15"/>
                  </a:cubicBezTo>
                  <a:cubicBezTo>
                    <a:pt x="42" y="32"/>
                    <a:pt x="42" y="32"/>
                    <a:pt x="42" y="32"/>
                  </a:cubicBezTo>
                  <a:cubicBezTo>
                    <a:pt x="52" y="64"/>
                    <a:pt x="52" y="64"/>
                    <a:pt x="52" y="64"/>
                  </a:cubicBezTo>
                  <a:cubicBezTo>
                    <a:pt x="47" y="71"/>
                    <a:pt x="42" y="78"/>
                    <a:pt x="39" y="86"/>
                  </a:cubicBezTo>
                  <a:cubicBezTo>
                    <a:pt x="5" y="90"/>
                    <a:pt x="5" y="90"/>
                    <a:pt x="5" y="90"/>
                  </a:cubicBezTo>
                  <a:cubicBezTo>
                    <a:pt x="0" y="120"/>
                    <a:pt x="0" y="120"/>
                    <a:pt x="0" y="120"/>
                  </a:cubicBezTo>
                  <a:cubicBezTo>
                    <a:pt x="30" y="135"/>
                    <a:pt x="30" y="135"/>
                    <a:pt x="30" y="135"/>
                  </a:cubicBezTo>
                  <a:cubicBezTo>
                    <a:pt x="31" y="144"/>
                    <a:pt x="33" y="151"/>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5"/>
                  </a:cubicBezTo>
                  <a:cubicBezTo>
                    <a:pt x="79" y="122"/>
                    <a:pt x="80" y="118"/>
                    <a:pt x="81" y="114"/>
                  </a:cubicBezTo>
                  <a:cubicBezTo>
                    <a:pt x="87" y="93"/>
                    <a:pt x="106" y="78"/>
                    <a:pt x="128" y="79"/>
                  </a:cubicBezTo>
                  <a:cubicBezTo>
                    <a:pt x="154" y="79"/>
                    <a:pt x="175" y="101"/>
                    <a:pt x="175" y="127"/>
                  </a:cubicBezTo>
                  <a:cubicBezTo>
                    <a:pt x="175" y="131"/>
                    <a:pt x="173" y="135"/>
                    <a:pt x="173" y="139"/>
                  </a:cubicBezTo>
                  <a:cubicBezTo>
                    <a:pt x="173" y="139"/>
                    <a:pt x="173" y="139"/>
                    <a:pt x="173" y="139"/>
                  </a:cubicBezTo>
                  <a:cubicBezTo>
                    <a:pt x="166" y="160"/>
                    <a:pt x="148" y="175"/>
                    <a:pt x="126" y="174"/>
                  </a:cubicBezTo>
                  <a:cubicBezTo>
                    <a:pt x="113" y="174"/>
                    <a:pt x="101" y="169"/>
                    <a:pt x="93"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12">
              <a:extLst>
                <a:ext uri="{FF2B5EF4-FFF2-40B4-BE49-F238E27FC236}">
                  <a16:creationId xmlns:a16="http://schemas.microsoft.com/office/drawing/2014/main" id="{200463EC-1169-7748-BB04-80A50C345827}"/>
                </a:ext>
              </a:extLst>
            </p:cNvPr>
            <p:cNvSpPr>
              <a:spLocks noEditPoints="1"/>
            </p:cNvSpPr>
            <p:nvPr/>
          </p:nvSpPr>
          <p:spPr bwMode="auto">
            <a:xfrm>
              <a:off x="3179056" y="1870760"/>
              <a:ext cx="493622" cy="490602"/>
            </a:xfrm>
            <a:custGeom>
              <a:avLst/>
              <a:gdLst>
                <a:gd name="T0" fmla="*/ 78 w 232"/>
                <a:gd name="T1" fmla="*/ 196 h 231"/>
                <a:gd name="T2" fmla="*/ 82 w 232"/>
                <a:gd name="T3" fmla="*/ 227 h 231"/>
                <a:gd name="T4" fmla="*/ 109 w 232"/>
                <a:gd name="T5" fmla="*/ 231 h 231"/>
                <a:gd name="T6" fmla="*/ 123 w 232"/>
                <a:gd name="T7" fmla="*/ 204 h 231"/>
                <a:gd name="T8" fmla="*/ 146 w 232"/>
                <a:gd name="T9" fmla="*/ 199 h 231"/>
                <a:gd name="T10" fmla="*/ 171 w 232"/>
                <a:gd name="T11" fmla="*/ 218 h 231"/>
                <a:gd name="T12" fmla="*/ 194 w 232"/>
                <a:gd name="T13" fmla="*/ 202 h 231"/>
                <a:gd name="T14" fmla="*/ 184 w 232"/>
                <a:gd name="T15" fmla="*/ 172 h 231"/>
                <a:gd name="T16" fmla="*/ 196 w 232"/>
                <a:gd name="T17" fmla="*/ 153 h 231"/>
                <a:gd name="T18" fmla="*/ 227 w 232"/>
                <a:gd name="T19" fmla="*/ 149 h 231"/>
                <a:gd name="T20" fmla="*/ 232 w 232"/>
                <a:gd name="T21" fmla="*/ 122 h 231"/>
                <a:gd name="T22" fmla="*/ 204 w 232"/>
                <a:gd name="T23" fmla="*/ 107 h 231"/>
                <a:gd name="T24" fmla="*/ 199 w 232"/>
                <a:gd name="T25" fmla="*/ 86 h 231"/>
                <a:gd name="T26" fmla="*/ 218 w 232"/>
                <a:gd name="T27" fmla="*/ 61 h 231"/>
                <a:gd name="T28" fmla="*/ 203 w 232"/>
                <a:gd name="T29" fmla="*/ 38 h 231"/>
                <a:gd name="T30" fmla="*/ 173 w 232"/>
                <a:gd name="T31" fmla="*/ 48 h 231"/>
                <a:gd name="T32" fmla="*/ 154 w 232"/>
                <a:gd name="T33" fmla="*/ 36 h 231"/>
                <a:gd name="T34" fmla="*/ 150 w 232"/>
                <a:gd name="T35" fmla="*/ 4 h 231"/>
                <a:gd name="T36" fmla="*/ 123 w 232"/>
                <a:gd name="T37" fmla="*/ 0 h 231"/>
                <a:gd name="T38" fmla="*/ 108 w 232"/>
                <a:gd name="T39" fmla="*/ 27 h 231"/>
                <a:gd name="T40" fmla="*/ 86 w 232"/>
                <a:gd name="T41" fmla="*/ 32 h 231"/>
                <a:gd name="T42" fmla="*/ 61 w 232"/>
                <a:gd name="T43" fmla="*/ 13 h 231"/>
                <a:gd name="T44" fmla="*/ 38 w 232"/>
                <a:gd name="T45" fmla="*/ 29 h 231"/>
                <a:gd name="T46" fmla="*/ 48 w 232"/>
                <a:gd name="T47" fmla="*/ 59 h 231"/>
                <a:gd name="T48" fmla="*/ 35 w 232"/>
                <a:gd name="T49" fmla="*/ 78 h 231"/>
                <a:gd name="T50" fmla="*/ 5 w 232"/>
                <a:gd name="T51" fmla="*/ 82 h 231"/>
                <a:gd name="T52" fmla="*/ 0 w 232"/>
                <a:gd name="T53" fmla="*/ 109 h 231"/>
                <a:gd name="T54" fmla="*/ 27 w 232"/>
                <a:gd name="T55" fmla="*/ 124 h 231"/>
                <a:gd name="T56" fmla="*/ 32 w 232"/>
                <a:gd name="T57" fmla="*/ 145 h 231"/>
                <a:gd name="T58" fmla="*/ 13 w 232"/>
                <a:gd name="T59" fmla="*/ 170 h 231"/>
                <a:gd name="T60" fmla="*/ 29 w 232"/>
                <a:gd name="T61" fmla="*/ 192 h 231"/>
                <a:gd name="T62" fmla="*/ 58 w 232"/>
                <a:gd name="T63" fmla="*/ 183 h 231"/>
                <a:gd name="T64" fmla="*/ 78 w 232"/>
                <a:gd name="T65" fmla="*/ 196 h 231"/>
                <a:gd name="T66" fmla="*/ 84 w 232"/>
                <a:gd name="T67" fmla="*/ 146 h 231"/>
                <a:gd name="T68" fmla="*/ 72 w 232"/>
                <a:gd name="T69" fmla="*/ 115 h 231"/>
                <a:gd name="T70" fmla="*/ 74 w 232"/>
                <a:gd name="T71" fmla="*/ 104 h 231"/>
                <a:gd name="T72" fmla="*/ 117 w 232"/>
                <a:gd name="T73" fmla="*/ 72 h 231"/>
                <a:gd name="T74" fmla="*/ 160 w 232"/>
                <a:gd name="T75" fmla="*/ 116 h 231"/>
                <a:gd name="T76" fmla="*/ 159 w 232"/>
                <a:gd name="T77" fmla="*/ 127 h 231"/>
                <a:gd name="T78" fmla="*/ 159 w 232"/>
                <a:gd name="T79" fmla="*/ 127 h 231"/>
                <a:gd name="T80" fmla="*/ 115 w 232"/>
                <a:gd name="T81" fmla="*/ 159 h 231"/>
                <a:gd name="T82" fmla="*/ 84 w 232"/>
                <a:gd name="T83" fmla="*/ 14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1">
                  <a:moveTo>
                    <a:pt x="78" y="196"/>
                  </a:moveTo>
                  <a:cubicBezTo>
                    <a:pt x="82" y="227"/>
                    <a:pt x="82" y="227"/>
                    <a:pt x="82" y="227"/>
                  </a:cubicBezTo>
                  <a:cubicBezTo>
                    <a:pt x="109" y="231"/>
                    <a:pt x="109" y="231"/>
                    <a:pt x="109" y="231"/>
                  </a:cubicBezTo>
                  <a:cubicBezTo>
                    <a:pt x="123" y="204"/>
                    <a:pt x="123" y="204"/>
                    <a:pt x="123" y="204"/>
                  </a:cubicBezTo>
                  <a:cubicBezTo>
                    <a:pt x="131" y="203"/>
                    <a:pt x="139" y="201"/>
                    <a:pt x="146" y="199"/>
                  </a:cubicBezTo>
                  <a:cubicBezTo>
                    <a:pt x="171" y="218"/>
                    <a:pt x="171" y="218"/>
                    <a:pt x="171" y="218"/>
                  </a:cubicBezTo>
                  <a:cubicBezTo>
                    <a:pt x="194" y="202"/>
                    <a:pt x="194" y="202"/>
                    <a:pt x="194" y="202"/>
                  </a:cubicBezTo>
                  <a:cubicBezTo>
                    <a:pt x="184" y="172"/>
                    <a:pt x="184" y="172"/>
                    <a:pt x="184" y="172"/>
                  </a:cubicBezTo>
                  <a:cubicBezTo>
                    <a:pt x="189" y="166"/>
                    <a:pt x="193" y="160"/>
                    <a:pt x="196" y="153"/>
                  </a:cubicBezTo>
                  <a:cubicBezTo>
                    <a:pt x="227" y="149"/>
                    <a:pt x="227" y="149"/>
                    <a:pt x="227" y="149"/>
                  </a:cubicBezTo>
                  <a:cubicBezTo>
                    <a:pt x="232" y="122"/>
                    <a:pt x="232" y="122"/>
                    <a:pt x="232" y="122"/>
                  </a:cubicBezTo>
                  <a:cubicBezTo>
                    <a:pt x="204" y="107"/>
                    <a:pt x="204" y="107"/>
                    <a:pt x="204" y="107"/>
                  </a:cubicBezTo>
                  <a:cubicBezTo>
                    <a:pt x="203" y="100"/>
                    <a:pt x="202" y="93"/>
                    <a:pt x="199" y="86"/>
                  </a:cubicBezTo>
                  <a:cubicBezTo>
                    <a:pt x="218" y="61"/>
                    <a:pt x="218" y="61"/>
                    <a:pt x="218" y="61"/>
                  </a:cubicBezTo>
                  <a:cubicBezTo>
                    <a:pt x="203" y="38"/>
                    <a:pt x="203" y="38"/>
                    <a:pt x="203" y="38"/>
                  </a:cubicBezTo>
                  <a:cubicBezTo>
                    <a:pt x="173" y="48"/>
                    <a:pt x="173" y="48"/>
                    <a:pt x="173" y="48"/>
                  </a:cubicBezTo>
                  <a:cubicBezTo>
                    <a:pt x="167" y="43"/>
                    <a:pt x="161" y="39"/>
                    <a:pt x="154" y="36"/>
                  </a:cubicBezTo>
                  <a:cubicBezTo>
                    <a:pt x="150" y="4"/>
                    <a:pt x="150" y="4"/>
                    <a:pt x="150" y="4"/>
                  </a:cubicBezTo>
                  <a:cubicBezTo>
                    <a:pt x="123" y="0"/>
                    <a:pt x="123" y="0"/>
                    <a:pt x="123" y="0"/>
                  </a:cubicBezTo>
                  <a:cubicBezTo>
                    <a:pt x="108" y="27"/>
                    <a:pt x="108" y="27"/>
                    <a:pt x="108" y="27"/>
                  </a:cubicBezTo>
                  <a:cubicBezTo>
                    <a:pt x="100" y="28"/>
                    <a:pt x="93" y="30"/>
                    <a:pt x="86" y="32"/>
                  </a:cubicBezTo>
                  <a:cubicBezTo>
                    <a:pt x="61" y="13"/>
                    <a:pt x="61" y="13"/>
                    <a:pt x="61" y="13"/>
                  </a:cubicBezTo>
                  <a:cubicBezTo>
                    <a:pt x="38" y="29"/>
                    <a:pt x="38" y="29"/>
                    <a:pt x="38" y="29"/>
                  </a:cubicBezTo>
                  <a:cubicBezTo>
                    <a:pt x="48" y="59"/>
                    <a:pt x="48" y="59"/>
                    <a:pt x="48" y="59"/>
                  </a:cubicBezTo>
                  <a:cubicBezTo>
                    <a:pt x="43" y="65"/>
                    <a:pt x="39" y="71"/>
                    <a:pt x="35" y="78"/>
                  </a:cubicBezTo>
                  <a:cubicBezTo>
                    <a:pt x="5" y="82"/>
                    <a:pt x="5" y="82"/>
                    <a:pt x="5" y="82"/>
                  </a:cubicBezTo>
                  <a:cubicBezTo>
                    <a:pt x="0" y="109"/>
                    <a:pt x="0" y="109"/>
                    <a:pt x="0" y="109"/>
                  </a:cubicBezTo>
                  <a:cubicBezTo>
                    <a:pt x="27" y="124"/>
                    <a:pt x="27" y="124"/>
                    <a:pt x="27" y="124"/>
                  </a:cubicBezTo>
                  <a:cubicBezTo>
                    <a:pt x="28" y="131"/>
                    <a:pt x="30" y="138"/>
                    <a:pt x="32" y="145"/>
                  </a:cubicBezTo>
                  <a:cubicBezTo>
                    <a:pt x="13" y="170"/>
                    <a:pt x="13" y="170"/>
                    <a:pt x="13" y="170"/>
                  </a:cubicBezTo>
                  <a:cubicBezTo>
                    <a:pt x="29" y="192"/>
                    <a:pt x="29" y="192"/>
                    <a:pt x="29" y="192"/>
                  </a:cubicBezTo>
                  <a:cubicBezTo>
                    <a:pt x="58" y="183"/>
                    <a:pt x="58" y="183"/>
                    <a:pt x="58" y="183"/>
                  </a:cubicBezTo>
                  <a:cubicBezTo>
                    <a:pt x="64" y="188"/>
                    <a:pt x="71" y="192"/>
                    <a:pt x="78" y="196"/>
                  </a:cubicBezTo>
                  <a:close/>
                  <a:moveTo>
                    <a:pt x="84" y="146"/>
                  </a:moveTo>
                  <a:cubicBezTo>
                    <a:pt x="76" y="137"/>
                    <a:pt x="72" y="126"/>
                    <a:pt x="72" y="115"/>
                  </a:cubicBezTo>
                  <a:cubicBezTo>
                    <a:pt x="72" y="111"/>
                    <a:pt x="73" y="107"/>
                    <a:pt x="74" y="104"/>
                  </a:cubicBezTo>
                  <a:cubicBezTo>
                    <a:pt x="79" y="85"/>
                    <a:pt x="97" y="71"/>
                    <a:pt x="117" y="72"/>
                  </a:cubicBezTo>
                  <a:cubicBezTo>
                    <a:pt x="141" y="72"/>
                    <a:pt x="160" y="92"/>
                    <a:pt x="160" y="116"/>
                  </a:cubicBezTo>
                  <a:cubicBezTo>
                    <a:pt x="160" y="120"/>
                    <a:pt x="159" y="123"/>
                    <a:pt x="159" y="127"/>
                  </a:cubicBezTo>
                  <a:cubicBezTo>
                    <a:pt x="159" y="127"/>
                    <a:pt x="159" y="127"/>
                    <a:pt x="159" y="127"/>
                  </a:cubicBezTo>
                  <a:cubicBezTo>
                    <a:pt x="151" y="146"/>
                    <a:pt x="135" y="159"/>
                    <a:pt x="115" y="159"/>
                  </a:cubicBezTo>
                  <a:cubicBezTo>
                    <a:pt x="104" y="159"/>
                    <a:pt x="92" y="154"/>
                    <a:pt x="84" y="14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14">
              <a:extLst>
                <a:ext uri="{FF2B5EF4-FFF2-40B4-BE49-F238E27FC236}">
                  <a16:creationId xmlns:a16="http://schemas.microsoft.com/office/drawing/2014/main" id="{1C986964-0706-074F-814B-9C3B97ADFB97}"/>
                </a:ext>
              </a:extLst>
            </p:cNvPr>
            <p:cNvSpPr>
              <a:spLocks noEditPoints="1"/>
            </p:cNvSpPr>
            <p:nvPr/>
          </p:nvSpPr>
          <p:spPr bwMode="auto">
            <a:xfrm>
              <a:off x="4143654" y="1964351"/>
              <a:ext cx="540417" cy="540417"/>
            </a:xfrm>
            <a:custGeom>
              <a:avLst/>
              <a:gdLst>
                <a:gd name="T0" fmla="*/ 85 w 254"/>
                <a:gd name="T1" fmla="*/ 214 h 254"/>
                <a:gd name="T2" fmla="*/ 90 w 254"/>
                <a:gd name="T3" fmla="*/ 248 h 254"/>
                <a:gd name="T4" fmla="*/ 120 w 254"/>
                <a:gd name="T5" fmla="*/ 254 h 254"/>
                <a:gd name="T6" fmla="*/ 135 w 254"/>
                <a:gd name="T7" fmla="*/ 223 h 254"/>
                <a:gd name="T8" fmla="*/ 160 w 254"/>
                <a:gd name="T9" fmla="*/ 218 h 254"/>
                <a:gd name="T10" fmla="*/ 187 w 254"/>
                <a:gd name="T11" fmla="*/ 239 h 254"/>
                <a:gd name="T12" fmla="*/ 212 w 254"/>
                <a:gd name="T13" fmla="*/ 221 h 254"/>
                <a:gd name="T14" fmla="*/ 202 w 254"/>
                <a:gd name="T15" fmla="*/ 188 h 254"/>
                <a:gd name="T16" fmla="*/ 215 w 254"/>
                <a:gd name="T17" fmla="*/ 168 h 254"/>
                <a:gd name="T18" fmla="*/ 249 w 254"/>
                <a:gd name="T19" fmla="*/ 163 h 254"/>
                <a:gd name="T20" fmla="*/ 254 w 254"/>
                <a:gd name="T21" fmla="*/ 134 h 254"/>
                <a:gd name="T22" fmla="*/ 224 w 254"/>
                <a:gd name="T23" fmla="*/ 118 h 254"/>
                <a:gd name="T24" fmla="*/ 218 w 254"/>
                <a:gd name="T25" fmla="*/ 94 h 254"/>
                <a:gd name="T26" fmla="*/ 239 w 254"/>
                <a:gd name="T27" fmla="*/ 67 h 254"/>
                <a:gd name="T28" fmla="*/ 222 w 254"/>
                <a:gd name="T29" fmla="*/ 42 h 254"/>
                <a:gd name="T30" fmla="*/ 189 w 254"/>
                <a:gd name="T31" fmla="*/ 52 h 254"/>
                <a:gd name="T32" fmla="*/ 169 w 254"/>
                <a:gd name="T33" fmla="*/ 39 h 254"/>
                <a:gd name="T34" fmla="*/ 164 w 254"/>
                <a:gd name="T35" fmla="*/ 5 h 254"/>
                <a:gd name="T36" fmla="*/ 134 w 254"/>
                <a:gd name="T37" fmla="*/ 0 h 254"/>
                <a:gd name="T38" fmla="*/ 119 w 254"/>
                <a:gd name="T39" fmla="*/ 30 h 254"/>
                <a:gd name="T40" fmla="*/ 94 w 254"/>
                <a:gd name="T41" fmla="*/ 35 h 254"/>
                <a:gd name="T42" fmla="*/ 67 w 254"/>
                <a:gd name="T43" fmla="*/ 15 h 254"/>
                <a:gd name="T44" fmla="*/ 42 w 254"/>
                <a:gd name="T45" fmla="*/ 32 h 254"/>
                <a:gd name="T46" fmla="*/ 52 w 254"/>
                <a:gd name="T47" fmla="*/ 65 h 254"/>
                <a:gd name="T48" fmla="*/ 39 w 254"/>
                <a:gd name="T49" fmla="*/ 86 h 254"/>
                <a:gd name="T50" fmla="*/ 6 w 254"/>
                <a:gd name="T51" fmla="*/ 90 h 254"/>
                <a:gd name="T52" fmla="*/ 0 w 254"/>
                <a:gd name="T53" fmla="*/ 120 h 254"/>
                <a:gd name="T54" fmla="*/ 30 w 254"/>
                <a:gd name="T55" fmla="*/ 136 h 254"/>
                <a:gd name="T56" fmla="*/ 35 w 254"/>
                <a:gd name="T57" fmla="*/ 159 h 254"/>
                <a:gd name="T58" fmla="*/ 15 w 254"/>
                <a:gd name="T59" fmla="*/ 186 h 254"/>
                <a:gd name="T60" fmla="*/ 32 w 254"/>
                <a:gd name="T61" fmla="*/ 211 h 254"/>
                <a:gd name="T62" fmla="*/ 64 w 254"/>
                <a:gd name="T63" fmla="*/ 201 h 254"/>
                <a:gd name="T64" fmla="*/ 85 w 254"/>
                <a:gd name="T65" fmla="*/ 214 h 254"/>
                <a:gd name="T66" fmla="*/ 93 w 254"/>
                <a:gd name="T67" fmla="*/ 160 h 254"/>
                <a:gd name="T68" fmla="*/ 79 w 254"/>
                <a:gd name="T69" fmla="*/ 126 h 254"/>
                <a:gd name="T70" fmla="*/ 81 w 254"/>
                <a:gd name="T71" fmla="*/ 114 h 254"/>
                <a:gd name="T72" fmla="*/ 128 w 254"/>
                <a:gd name="T73" fmla="*/ 79 h 254"/>
                <a:gd name="T74" fmla="*/ 175 w 254"/>
                <a:gd name="T75" fmla="*/ 128 h 254"/>
                <a:gd name="T76" fmla="*/ 173 w 254"/>
                <a:gd name="T77" fmla="*/ 139 h 254"/>
                <a:gd name="T78" fmla="*/ 173 w 254"/>
                <a:gd name="T79" fmla="*/ 139 h 254"/>
                <a:gd name="T80" fmla="*/ 126 w 254"/>
                <a:gd name="T81" fmla="*/ 174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4"/>
                  </a:moveTo>
                  <a:cubicBezTo>
                    <a:pt x="90" y="248"/>
                    <a:pt x="90" y="248"/>
                    <a:pt x="90" y="248"/>
                  </a:cubicBezTo>
                  <a:cubicBezTo>
                    <a:pt x="120" y="254"/>
                    <a:pt x="120" y="254"/>
                    <a:pt x="120" y="254"/>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4"/>
                    <a:pt x="254" y="134"/>
                    <a:pt x="254" y="134"/>
                  </a:cubicBezTo>
                  <a:cubicBezTo>
                    <a:pt x="224" y="118"/>
                    <a:pt x="224" y="118"/>
                    <a:pt x="224" y="118"/>
                  </a:cubicBezTo>
                  <a:cubicBezTo>
                    <a:pt x="223" y="109"/>
                    <a:pt x="221" y="102"/>
                    <a:pt x="218" y="94"/>
                  </a:cubicBezTo>
                  <a:cubicBezTo>
                    <a:pt x="239" y="67"/>
                    <a:pt x="239" y="67"/>
                    <a:pt x="239" y="67"/>
                  </a:cubicBezTo>
                  <a:cubicBezTo>
                    <a:pt x="222" y="42"/>
                    <a:pt x="222" y="42"/>
                    <a:pt x="222" y="42"/>
                  </a:cubicBezTo>
                  <a:cubicBezTo>
                    <a:pt x="189" y="52"/>
                    <a:pt x="189" y="52"/>
                    <a:pt x="189" y="52"/>
                  </a:cubicBezTo>
                  <a:cubicBezTo>
                    <a:pt x="183" y="47"/>
                    <a:pt x="176" y="43"/>
                    <a:pt x="169" y="39"/>
                  </a:cubicBezTo>
                  <a:cubicBezTo>
                    <a:pt x="164" y="5"/>
                    <a:pt x="164" y="5"/>
                    <a:pt x="164" y="5"/>
                  </a:cubicBezTo>
                  <a:cubicBezTo>
                    <a:pt x="134" y="0"/>
                    <a:pt x="134" y="0"/>
                    <a:pt x="134" y="0"/>
                  </a:cubicBezTo>
                  <a:cubicBezTo>
                    <a:pt x="119" y="30"/>
                    <a:pt x="119" y="30"/>
                    <a:pt x="119" y="30"/>
                  </a:cubicBezTo>
                  <a:cubicBezTo>
                    <a:pt x="110" y="31"/>
                    <a:pt x="102" y="33"/>
                    <a:pt x="94" y="35"/>
                  </a:cubicBezTo>
                  <a:cubicBezTo>
                    <a:pt x="67" y="15"/>
                    <a:pt x="67" y="15"/>
                    <a:pt x="67" y="15"/>
                  </a:cubicBezTo>
                  <a:cubicBezTo>
                    <a:pt x="42" y="32"/>
                    <a:pt x="42" y="32"/>
                    <a:pt x="42" y="32"/>
                  </a:cubicBezTo>
                  <a:cubicBezTo>
                    <a:pt x="52" y="65"/>
                    <a:pt x="52" y="65"/>
                    <a:pt x="52" y="65"/>
                  </a:cubicBezTo>
                  <a:cubicBezTo>
                    <a:pt x="47" y="71"/>
                    <a:pt x="43" y="78"/>
                    <a:pt x="39" y="86"/>
                  </a:cubicBezTo>
                  <a:cubicBezTo>
                    <a:pt x="6" y="90"/>
                    <a:pt x="6" y="90"/>
                    <a:pt x="6" y="90"/>
                  </a:cubicBezTo>
                  <a:cubicBezTo>
                    <a:pt x="0" y="120"/>
                    <a:pt x="0" y="120"/>
                    <a:pt x="0" y="120"/>
                  </a:cubicBezTo>
                  <a:cubicBezTo>
                    <a:pt x="30" y="136"/>
                    <a:pt x="30" y="136"/>
                    <a:pt x="30" y="136"/>
                  </a:cubicBezTo>
                  <a:cubicBezTo>
                    <a:pt x="31" y="144"/>
                    <a:pt x="33" y="152"/>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6"/>
                  </a:cubicBezTo>
                  <a:cubicBezTo>
                    <a:pt x="79" y="122"/>
                    <a:pt x="80" y="118"/>
                    <a:pt x="81" y="114"/>
                  </a:cubicBezTo>
                  <a:cubicBezTo>
                    <a:pt x="87" y="93"/>
                    <a:pt x="106" y="78"/>
                    <a:pt x="128" y="79"/>
                  </a:cubicBezTo>
                  <a:cubicBezTo>
                    <a:pt x="154" y="79"/>
                    <a:pt x="175" y="101"/>
                    <a:pt x="175" y="128"/>
                  </a:cubicBezTo>
                  <a:cubicBezTo>
                    <a:pt x="175" y="132"/>
                    <a:pt x="173" y="135"/>
                    <a:pt x="173" y="139"/>
                  </a:cubicBezTo>
                  <a:cubicBezTo>
                    <a:pt x="173" y="139"/>
                    <a:pt x="173" y="139"/>
                    <a:pt x="173" y="139"/>
                  </a:cubicBezTo>
                  <a:cubicBezTo>
                    <a:pt x="166" y="160"/>
                    <a:pt x="148" y="175"/>
                    <a:pt x="126" y="174"/>
                  </a:cubicBezTo>
                  <a:cubicBezTo>
                    <a:pt x="113" y="174"/>
                    <a:pt x="101" y="169"/>
                    <a:pt x="93"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6">
              <a:extLst>
                <a:ext uri="{FF2B5EF4-FFF2-40B4-BE49-F238E27FC236}">
                  <a16:creationId xmlns:a16="http://schemas.microsoft.com/office/drawing/2014/main" id="{116E07BC-D1E4-6B45-8978-5E6772F2F338}"/>
                </a:ext>
              </a:extLst>
            </p:cNvPr>
            <p:cNvSpPr>
              <a:spLocks noEditPoints="1"/>
            </p:cNvSpPr>
            <p:nvPr/>
          </p:nvSpPr>
          <p:spPr bwMode="auto">
            <a:xfrm>
              <a:off x="1895942" y="4944193"/>
              <a:ext cx="541927" cy="543437"/>
            </a:xfrm>
            <a:custGeom>
              <a:avLst/>
              <a:gdLst>
                <a:gd name="T0" fmla="*/ 20 w 255"/>
                <a:gd name="T1" fmla="*/ 59 h 255"/>
                <a:gd name="T2" fmla="*/ 39 w 255"/>
                <a:gd name="T3" fmla="*/ 87 h 255"/>
                <a:gd name="T4" fmla="*/ 31 w 255"/>
                <a:gd name="T5" fmla="*/ 111 h 255"/>
                <a:gd name="T6" fmla="*/ 0 w 255"/>
                <a:gd name="T7" fmla="*/ 124 h 255"/>
                <a:gd name="T8" fmla="*/ 3 w 255"/>
                <a:gd name="T9" fmla="*/ 155 h 255"/>
                <a:gd name="T10" fmla="*/ 36 w 255"/>
                <a:gd name="T11" fmla="*/ 162 h 255"/>
                <a:gd name="T12" fmla="*/ 48 w 255"/>
                <a:gd name="T13" fmla="*/ 183 h 255"/>
                <a:gd name="T14" fmla="*/ 35 w 255"/>
                <a:gd name="T15" fmla="*/ 215 h 255"/>
                <a:gd name="T16" fmla="*/ 58 w 255"/>
                <a:gd name="T17" fmla="*/ 234 h 255"/>
                <a:gd name="T18" fmla="*/ 86 w 255"/>
                <a:gd name="T19" fmla="*/ 216 h 255"/>
                <a:gd name="T20" fmla="*/ 110 w 255"/>
                <a:gd name="T21" fmla="*/ 223 h 255"/>
                <a:gd name="T22" fmla="*/ 123 w 255"/>
                <a:gd name="T23" fmla="*/ 255 h 255"/>
                <a:gd name="T24" fmla="*/ 154 w 255"/>
                <a:gd name="T25" fmla="*/ 252 h 255"/>
                <a:gd name="T26" fmla="*/ 161 w 255"/>
                <a:gd name="T27" fmla="*/ 219 h 255"/>
                <a:gd name="T28" fmla="*/ 183 w 255"/>
                <a:gd name="T29" fmla="*/ 207 h 255"/>
                <a:gd name="T30" fmla="*/ 215 w 255"/>
                <a:gd name="T31" fmla="*/ 220 h 255"/>
                <a:gd name="T32" fmla="*/ 234 w 255"/>
                <a:gd name="T33" fmla="*/ 196 h 255"/>
                <a:gd name="T34" fmla="*/ 216 w 255"/>
                <a:gd name="T35" fmla="*/ 167 h 255"/>
                <a:gd name="T36" fmla="*/ 223 w 255"/>
                <a:gd name="T37" fmla="*/ 144 h 255"/>
                <a:gd name="T38" fmla="*/ 255 w 255"/>
                <a:gd name="T39" fmla="*/ 131 h 255"/>
                <a:gd name="T40" fmla="*/ 252 w 255"/>
                <a:gd name="T41" fmla="*/ 101 h 255"/>
                <a:gd name="T42" fmla="*/ 218 w 255"/>
                <a:gd name="T43" fmla="*/ 93 h 255"/>
                <a:gd name="T44" fmla="*/ 207 w 255"/>
                <a:gd name="T45" fmla="*/ 72 h 255"/>
                <a:gd name="T46" fmla="*/ 220 w 255"/>
                <a:gd name="T47" fmla="*/ 40 h 255"/>
                <a:gd name="T48" fmla="*/ 197 w 255"/>
                <a:gd name="T49" fmla="*/ 21 h 255"/>
                <a:gd name="T50" fmla="*/ 168 w 255"/>
                <a:gd name="T51" fmla="*/ 39 h 255"/>
                <a:gd name="T52" fmla="*/ 144 w 255"/>
                <a:gd name="T53" fmla="*/ 32 h 255"/>
                <a:gd name="T54" fmla="*/ 131 w 255"/>
                <a:gd name="T55" fmla="*/ 0 h 255"/>
                <a:gd name="T56" fmla="*/ 101 w 255"/>
                <a:gd name="T57" fmla="*/ 3 h 255"/>
                <a:gd name="T58" fmla="*/ 94 w 255"/>
                <a:gd name="T59" fmla="*/ 37 h 255"/>
                <a:gd name="T60" fmla="*/ 71 w 255"/>
                <a:gd name="T61" fmla="*/ 48 h 255"/>
                <a:gd name="T62" fmla="*/ 40 w 255"/>
                <a:gd name="T63" fmla="*/ 35 h 255"/>
                <a:gd name="T64" fmla="*/ 20 w 255"/>
                <a:gd name="T65" fmla="*/ 59 h 255"/>
                <a:gd name="T66" fmla="*/ 174 w 255"/>
                <a:gd name="T67" fmla="*/ 116 h 255"/>
                <a:gd name="T68" fmla="*/ 175 w 255"/>
                <a:gd name="T69" fmla="*/ 128 h 255"/>
                <a:gd name="T70" fmla="*/ 139 w 255"/>
                <a:gd name="T71" fmla="*/ 174 h 255"/>
                <a:gd name="T72" fmla="*/ 103 w 255"/>
                <a:gd name="T73" fmla="*/ 169 h 255"/>
                <a:gd name="T74" fmla="*/ 81 w 255"/>
                <a:gd name="T75" fmla="*/ 139 h 255"/>
                <a:gd name="T76" fmla="*/ 79 w 255"/>
                <a:gd name="T77" fmla="*/ 128 h 255"/>
                <a:gd name="T78" fmla="*/ 116 w 255"/>
                <a:gd name="T79" fmla="*/ 81 h 255"/>
                <a:gd name="T80" fmla="*/ 174 w 255"/>
                <a:gd name="T81" fmla="*/ 11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55">
                  <a:moveTo>
                    <a:pt x="20" y="59"/>
                  </a:moveTo>
                  <a:cubicBezTo>
                    <a:pt x="39" y="87"/>
                    <a:pt x="39" y="87"/>
                    <a:pt x="39" y="87"/>
                  </a:cubicBezTo>
                  <a:cubicBezTo>
                    <a:pt x="35" y="95"/>
                    <a:pt x="33" y="103"/>
                    <a:pt x="31" y="111"/>
                  </a:cubicBezTo>
                  <a:cubicBezTo>
                    <a:pt x="0" y="124"/>
                    <a:pt x="0" y="124"/>
                    <a:pt x="0" y="124"/>
                  </a:cubicBezTo>
                  <a:cubicBezTo>
                    <a:pt x="3" y="155"/>
                    <a:pt x="3" y="155"/>
                    <a:pt x="3" y="155"/>
                  </a:cubicBezTo>
                  <a:cubicBezTo>
                    <a:pt x="36" y="162"/>
                    <a:pt x="36" y="162"/>
                    <a:pt x="36" y="162"/>
                  </a:cubicBezTo>
                  <a:cubicBezTo>
                    <a:pt x="39" y="169"/>
                    <a:pt x="43" y="177"/>
                    <a:pt x="48" y="183"/>
                  </a:cubicBezTo>
                  <a:cubicBezTo>
                    <a:pt x="35" y="215"/>
                    <a:pt x="35" y="215"/>
                    <a:pt x="35" y="215"/>
                  </a:cubicBezTo>
                  <a:cubicBezTo>
                    <a:pt x="58" y="234"/>
                    <a:pt x="58" y="234"/>
                    <a:pt x="58" y="234"/>
                  </a:cubicBezTo>
                  <a:cubicBezTo>
                    <a:pt x="86" y="216"/>
                    <a:pt x="86" y="216"/>
                    <a:pt x="86" y="216"/>
                  </a:cubicBezTo>
                  <a:cubicBezTo>
                    <a:pt x="94" y="219"/>
                    <a:pt x="102" y="222"/>
                    <a:pt x="110" y="223"/>
                  </a:cubicBezTo>
                  <a:cubicBezTo>
                    <a:pt x="123" y="255"/>
                    <a:pt x="123" y="255"/>
                    <a:pt x="123" y="255"/>
                  </a:cubicBezTo>
                  <a:cubicBezTo>
                    <a:pt x="154" y="252"/>
                    <a:pt x="154" y="252"/>
                    <a:pt x="154" y="252"/>
                  </a:cubicBezTo>
                  <a:cubicBezTo>
                    <a:pt x="161" y="219"/>
                    <a:pt x="161" y="219"/>
                    <a:pt x="161" y="219"/>
                  </a:cubicBezTo>
                  <a:cubicBezTo>
                    <a:pt x="169" y="216"/>
                    <a:pt x="177" y="212"/>
                    <a:pt x="183" y="207"/>
                  </a:cubicBezTo>
                  <a:cubicBezTo>
                    <a:pt x="215" y="220"/>
                    <a:pt x="215" y="220"/>
                    <a:pt x="215" y="220"/>
                  </a:cubicBezTo>
                  <a:cubicBezTo>
                    <a:pt x="234" y="196"/>
                    <a:pt x="234" y="196"/>
                    <a:pt x="234" y="196"/>
                  </a:cubicBezTo>
                  <a:cubicBezTo>
                    <a:pt x="216" y="167"/>
                    <a:pt x="216" y="167"/>
                    <a:pt x="216" y="167"/>
                  </a:cubicBezTo>
                  <a:cubicBezTo>
                    <a:pt x="219" y="160"/>
                    <a:pt x="221" y="152"/>
                    <a:pt x="223" y="144"/>
                  </a:cubicBezTo>
                  <a:cubicBezTo>
                    <a:pt x="255" y="131"/>
                    <a:pt x="255" y="131"/>
                    <a:pt x="255" y="131"/>
                  </a:cubicBezTo>
                  <a:cubicBezTo>
                    <a:pt x="252" y="101"/>
                    <a:pt x="252" y="101"/>
                    <a:pt x="252" y="101"/>
                  </a:cubicBezTo>
                  <a:cubicBezTo>
                    <a:pt x="218" y="93"/>
                    <a:pt x="218" y="93"/>
                    <a:pt x="218" y="93"/>
                  </a:cubicBezTo>
                  <a:cubicBezTo>
                    <a:pt x="215" y="86"/>
                    <a:pt x="211" y="78"/>
                    <a:pt x="207" y="72"/>
                  </a:cubicBezTo>
                  <a:cubicBezTo>
                    <a:pt x="220" y="40"/>
                    <a:pt x="220" y="40"/>
                    <a:pt x="220" y="40"/>
                  </a:cubicBezTo>
                  <a:cubicBezTo>
                    <a:pt x="197" y="21"/>
                    <a:pt x="197" y="21"/>
                    <a:pt x="197" y="21"/>
                  </a:cubicBezTo>
                  <a:cubicBezTo>
                    <a:pt x="168" y="39"/>
                    <a:pt x="168" y="39"/>
                    <a:pt x="168" y="39"/>
                  </a:cubicBezTo>
                  <a:cubicBezTo>
                    <a:pt x="160" y="36"/>
                    <a:pt x="152" y="33"/>
                    <a:pt x="144" y="32"/>
                  </a:cubicBezTo>
                  <a:cubicBezTo>
                    <a:pt x="131" y="0"/>
                    <a:pt x="131" y="0"/>
                    <a:pt x="131" y="0"/>
                  </a:cubicBezTo>
                  <a:cubicBezTo>
                    <a:pt x="101" y="3"/>
                    <a:pt x="101" y="3"/>
                    <a:pt x="101" y="3"/>
                  </a:cubicBezTo>
                  <a:cubicBezTo>
                    <a:pt x="94" y="37"/>
                    <a:pt x="94" y="37"/>
                    <a:pt x="94" y="37"/>
                  </a:cubicBezTo>
                  <a:cubicBezTo>
                    <a:pt x="85" y="40"/>
                    <a:pt x="78" y="43"/>
                    <a:pt x="71" y="48"/>
                  </a:cubicBezTo>
                  <a:cubicBezTo>
                    <a:pt x="40" y="35"/>
                    <a:pt x="40" y="35"/>
                    <a:pt x="40" y="35"/>
                  </a:cubicBezTo>
                  <a:lnTo>
                    <a:pt x="20" y="59"/>
                  </a:lnTo>
                  <a:close/>
                  <a:moveTo>
                    <a:pt x="174" y="116"/>
                  </a:moveTo>
                  <a:cubicBezTo>
                    <a:pt x="174" y="120"/>
                    <a:pt x="175" y="124"/>
                    <a:pt x="175" y="128"/>
                  </a:cubicBezTo>
                  <a:cubicBezTo>
                    <a:pt x="175" y="150"/>
                    <a:pt x="160" y="169"/>
                    <a:pt x="139" y="174"/>
                  </a:cubicBezTo>
                  <a:cubicBezTo>
                    <a:pt x="126" y="177"/>
                    <a:pt x="114" y="175"/>
                    <a:pt x="103" y="169"/>
                  </a:cubicBezTo>
                  <a:cubicBezTo>
                    <a:pt x="92" y="162"/>
                    <a:pt x="84" y="152"/>
                    <a:pt x="81" y="139"/>
                  </a:cubicBezTo>
                  <a:cubicBezTo>
                    <a:pt x="80" y="135"/>
                    <a:pt x="79" y="131"/>
                    <a:pt x="79" y="128"/>
                  </a:cubicBezTo>
                  <a:cubicBezTo>
                    <a:pt x="79" y="106"/>
                    <a:pt x="94" y="87"/>
                    <a:pt x="116" y="81"/>
                  </a:cubicBezTo>
                  <a:cubicBezTo>
                    <a:pt x="141" y="75"/>
                    <a:pt x="167" y="90"/>
                    <a:pt x="174" y="11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8">
              <a:extLst>
                <a:ext uri="{FF2B5EF4-FFF2-40B4-BE49-F238E27FC236}">
                  <a16:creationId xmlns:a16="http://schemas.microsoft.com/office/drawing/2014/main" id="{B489AC2C-C5BD-8343-B06F-E32E38EFA340}"/>
                </a:ext>
              </a:extLst>
            </p:cNvPr>
            <p:cNvSpPr>
              <a:spLocks noEditPoints="1"/>
            </p:cNvSpPr>
            <p:nvPr/>
          </p:nvSpPr>
          <p:spPr bwMode="auto">
            <a:xfrm>
              <a:off x="4830499" y="3439178"/>
              <a:ext cx="831759" cy="833269"/>
            </a:xfrm>
            <a:custGeom>
              <a:avLst/>
              <a:gdLst>
                <a:gd name="T0" fmla="*/ 382 w 391"/>
                <a:gd name="T1" fmla="*/ 265 h 391"/>
                <a:gd name="T2" fmla="*/ 391 w 391"/>
                <a:gd name="T3" fmla="*/ 229 h 391"/>
                <a:gd name="T4" fmla="*/ 349 w 391"/>
                <a:gd name="T5" fmla="*/ 204 h 391"/>
                <a:gd name="T6" fmla="*/ 342 w 391"/>
                <a:gd name="T7" fmla="*/ 148 h 391"/>
                <a:gd name="T8" fmla="*/ 376 w 391"/>
                <a:gd name="T9" fmla="*/ 113 h 391"/>
                <a:gd name="T10" fmla="*/ 357 w 391"/>
                <a:gd name="T11" fmla="*/ 81 h 391"/>
                <a:gd name="T12" fmla="*/ 310 w 391"/>
                <a:gd name="T13" fmla="*/ 93 h 391"/>
                <a:gd name="T14" fmla="*/ 266 w 391"/>
                <a:gd name="T15" fmla="*/ 59 h 391"/>
                <a:gd name="T16" fmla="*/ 265 w 391"/>
                <a:gd name="T17" fmla="*/ 10 h 391"/>
                <a:gd name="T18" fmla="*/ 229 w 391"/>
                <a:gd name="T19" fmla="*/ 0 h 391"/>
                <a:gd name="T20" fmla="*/ 204 w 391"/>
                <a:gd name="T21" fmla="*/ 42 h 391"/>
                <a:gd name="T22" fmla="*/ 148 w 391"/>
                <a:gd name="T23" fmla="*/ 50 h 391"/>
                <a:gd name="T24" fmla="*/ 113 w 391"/>
                <a:gd name="T25" fmla="*/ 15 h 391"/>
                <a:gd name="T26" fmla="*/ 81 w 391"/>
                <a:gd name="T27" fmla="*/ 34 h 391"/>
                <a:gd name="T28" fmla="*/ 93 w 391"/>
                <a:gd name="T29" fmla="*/ 82 h 391"/>
                <a:gd name="T30" fmla="*/ 59 w 391"/>
                <a:gd name="T31" fmla="*/ 126 h 391"/>
                <a:gd name="T32" fmla="*/ 10 w 391"/>
                <a:gd name="T33" fmla="*/ 127 h 391"/>
                <a:gd name="T34" fmla="*/ 0 w 391"/>
                <a:gd name="T35" fmla="*/ 163 h 391"/>
                <a:gd name="T36" fmla="*/ 43 w 391"/>
                <a:gd name="T37" fmla="*/ 188 h 391"/>
                <a:gd name="T38" fmla="*/ 50 w 391"/>
                <a:gd name="T39" fmla="*/ 243 h 391"/>
                <a:gd name="T40" fmla="*/ 16 w 391"/>
                <a:gd name="T41" fmla="*/ 278 h 391"/>
                <a:gd name="T42" fmla="*/ 34 w 391"/>
                <a:gd name="T43" fmla="*/ 311 h 391"/>
                <a:gd name="T44" fmla="*/ 82 w 391"/>
                <a:gd name="T45" fmla="*/ 298 h 391"/>
                <a:gd name="T46" fmla="*/ 126 w 391"/>
                <a:gd name="T47" fmla="*/ 333 h 391"/>
                <a:gd name="T48" fmla="*/ 127 w 391"/>
                <a:gd name="T49" fmla="*/ 381 h 391"/>
                <a:gd name="T50" fmla="*/ 163 w 391"/>
                <a:gd name="T51" fmla="*/ 391 h 391"/>
                <a:gd name="T52" fmla="*/ 188 w 391"/>
                <a:gd name="T53" fmla="*/ 349 h 391"/>
                <a:gd name="T54" fmla="*/ 243 w 391"/>
                <a:gd name="T55" fmla="*/ 342 h 391"/>
                <a:gd name="T56" fmla="*/ 278 w 391"/>
                <a:gd name="T57" fmla="*/ 376 h 391"/>
                <a:gd name="T58" fmla="*/ 311 w 391"/>
                <a:gd name="T59" fmla="*/ 357 h 391"/>
                <a:gd name="T60" fmla="*/ 299 w 391"/>
                <a:gd name="T61" fmla="*/ 310 h 391"/>
                <a:gd name="T62" fmla="*/ 333 w 391"/>
                <a:gd name="T63" fmla="*/ 265 h 391"/>
                <a:gd name="T64" fmla="*/ 382 w 391"/>
                <a:gd name="T65" fmla="*/ 265 h 391"/>
                <a:gd name="T66" fmla="*/ 187 w 391"/>
                <a:gd name="T67" fmla="*/ 303 h 391"/>
                <a:gd name="T68" fmla="*/ 89 w 391"/>
                <a:gd name="T69" fmla="*/ 187 h 391"/>
                <a:gd name="T70" fmla="*/ 205 w 391"/>
                <a:gd name="T71" fmla="*/ 88 h 391"/>
                <a:gd name="T72" fmla="*/ 303 w 391"/>
                <a:gd name="T73" fmla="*/ 204 h 391"/>
                <a:gd name="T74" fmla="*/ 187 w 391"/>
                <a:gd name="T75" fmla="*/ 3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2" y="265"/>
                  </a:moveTo>
                  <a:cubicBezTo>
                    <a:pt x="391" y="229"/>
                    <a:pt x="391" y="229"/>
                    <a:pt x="391" y="229"/>
                  </a:cubicBezTo>
                  <a:cubicBezTo>
                    <a:pt x="349" y="204"/>
                    <a:pt x="349" y="204"/>
                    <a:pt x="349" y="204"/>
                  </a:cubicBezTo>
                  <a:cubicBezTo>
                    <a:pt x="350" y="184"/>
                    <a:pt x="348" y="166"/>
                    <a:pt x="342" y="148"/>
                  </a:cubicBezTo>
                  <a:cubicBezTo>
                    <a:pt x="376" y="113"/>
                    <a:pt x="376" y="113"/>
                    <a:pt x="376" y="113"/>
                  </a:cubicBezTo>
                  <a:cubicBezTo>
                    <a:pt x="357" y="81"/>
                    <a:pt x="357" y="81"/>
                    <a:pt x="357" y="81"/>
                  </a:cubicBezTo>
                  <a:cubicBezTo>
                    <a:pt x="310" y="93"/>
                    <a:pt x="310" y="93"/>
                    <a:pt x="310" y="93"/>
                  </a:cubicBezTo>
                  <a:cubicBezTo>
                    <a:pt x="297" y="79"/>
                    <a:pt x="282" y="67"/>
                    <a:pt x="266" y="59"/>
                  </a:cubicBezTo>
                  <a:cubicBezTo>
                    <a:pt x="265" y="10"/>
                    <a:pt x="265" y="10"/>
                    <a:pt x="265" y="10"/>
                  </a:cubicBezTo>
                  <a:cubicBezTo>
                    <a:pt x="229" y="0"/>
                    <a:pt x="229" y="0"/>
                    <a:pt x="229" y="0"/>
                  </a:cubicBezTo>
                  <a:cubicBezTo>
                    <a:pt x="204" y="42"/>
                    <a:pt x="204" y="42"/>
                    <a:pt x="204" y="42"/>
                  </a:cubicBezTo>
                  <a:cubicBezTo>
                    <a:pt x="185" y="41"/>
                    <a:pt x="166" y="44"/>
                    <a:pt x="148" y="50"/>
                  </a:cubicBezTo>
                  <a:cubicBezTo>
                    <a:pt x="113" y="15"/>
                    <a:pt x="113" y="15"/>
                    <a:pt x="113" y="15"/>
                  </a:cubicBezTo>
                  <a:cubicBezTo>
                    <a:pt x="81" y="34"/>
                    <a:pt x="81" y="34"/>
                    <a:pt x="81" y="34"/>
                  </a:cubicBezTo>
                  <a:cubicBezTo>
                    <a:pt x="93" y="82"/>
                    <a:pt x="93" y="82"/>
                    <a:pt x="93" y="82"/>
                  </a:cubicBezTo>
                  <a:cubicBezTo>
                    <a:pt x="79" y="94"/>
                    <a:pt x="68" y="109"/>
                    <a:pt x="59" y="126"/>
                  </a:cubicBezTo>
                  <a:cubicBezTo>
                    <a:pt x="10" y="127"/>
                    <a:pt x="10" y="127"/>
                    <a:pt x="10" y="127"/>
                  </a:cubicBezTo>
                  <a:cubicBezTo>
                    <a:pt x="0" y="163"/>
                    <a:pt x="0" y="163"/>
                    <a:pt x="0" y="163"/>
                  </a:cubicBezTo>
                  <a:cubicBezTo>
                    <a:pt x="43" y="188"/>
                    <a:pt x="43" y="188"/>
                    <a:pt x="43" y="188"/>
                  </a:cubicBezTo>
                  <a:cubicBezTo>
                    <a:pt x="42" y="207"/>
                    <a:pt x="44" y="226"/>
                    <a:pt x="50" y="243"/>
                  </a:cubicBezTo>
                  <a:cubicBezTo>
                    <a:pt x="16" y="278"/>
                    <a:pt x="16" y="278"/>
                    <a:pt x="16" y="278"/>
                  </a:cubicBezTo>
                  <a:cubicBezTo>
                    <a:pt x="34" y="311"/>
                    <a:pt x="34" y="311"/>
                    <a:pt x="34" y="311"/>
                  </a:cubicBezTo>
                  <a:cubicBezTo>
                    <a:pt x="82" y="298"/>
                    <a:pt x="82" y="298"/>
                    <a:pt x="82" y="298"/>
                  </a:cubicBezTo>
                  <a:cubicBezTo>
                    <a:pt x="94" y="312"/>
                    <a:pt x="110" y="324"/>
                    <a:pt x="126" y="333"/>
                  </a:cubicBezTo>
                  <a:cubicBezTo>
                    <a:pt x="127" y="381"/>
                    <a:pt x="127" y="381"/>
                    <a:pt x="127" y="381"/>
                  </a:cubicBezTo>
                  <a:cubicBezTo>
                    <a:pt x="163" y="391"/>
                    <a:pt x="163" y="391"/>
                    <a:pt x="163" y="391"/>
                  </a:cubicBezTo>
                  <a:cubicBezTo>
                    <a:pt x="188" y="349"/>
                    <a:pt x="188" y="349"/>
                    <a:pt x="188" y="349"/>
                  </a:cubicBezTo>
                  <a:cubicBezTo>
                    <a:pt x="207" y="350"/>
                    <a:pt x="226" y="347"/>
                    <a:pt x="243" y="342"/>
                  </a:cubicBezTo>
                  <a:cubicBezTo>
                    <a:pt x="278" y="376"/>
                    <a:pt x="278" y="376"/>
                    <a:pt x="278" y="376"/>
                  </a:cubicBezTo>
                  <a:cubicBezTo>
                    <a:pt x="311" y="357"/>
                    <a:pt x="311" y="357"/>
                    <a:pt x="311" y="357"/>
                  </a:cubicBezTo>
                  <a:cubicBezTo>
                    <a:pt x="299" y="310"/>
                    <a:pt x="299" y="310"/>
                    <a:pt x="299" y="310"/>
                  </a:cubicBezTo>
                  <a:cubicBezTo>
                    <a:pt x="312" y="297"/>
                    <a:pt x="324" y="282"/>
                    <a:pt x="333" y="265"/>
                  </a:cubicBezTo>
                  <a:lnTo>
                    <a:pt x="382" y="265"/>
                  </a:lnTo>
                  <a:close/>
                  <a:moveTo>
                    <a:pt x="187" y="303"/>
                  </a:moveTo>
                  <a:cubicBezTo>
                    <a:pt x="128" y="298"/>
                    <a:pt x="84" y="246"/>
                    <a:pt x="89" y="187"/>
                  </a:cubicBezTo>
                  <a:cubicBezTo>
                    <a:pt x="94" y="128"/>
                    <a:pt x="145" y="84"/>
                    <a:pt x="205" y="88"/>
                  </a:cubicBezTo>
                  <a:cubicBezTo>
                    <a:pt x="264" y="93"/>
                    <a:pt x="308" y="145"/>
                    <a:pt x="303" y="204"/>
                  </a:cubicBezTo>
                  <a:cubicBezTo>
                    <a:pt x="298" y="264"/>
                    <a:pt x="247" y="308"/>
                    <a:pt x="187" y="30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0">
              <a:extLst>
                <a:ext uri="{FF2B5EF4-FFF2-40B4-BE49-F238E27FC236}">
                  <a16:creationId xmlns:a16="http://schemas.microsoft.com/office/drawing/2014/main" id="{4FDF98D2-4600-224D-B67A-125959A0398D}"/>
                </a:ext>
              </a:extLst>
            </p:cNvPr>
            <p:cNvSpPr>
              <a:spLocks noEditPoints="1"/>
            </p:cNvSpPr>
            <p:nvPr/>
          </p:nvSpPr>
          <p:spPr bwMode="auto">
            <a:xfrm>
              <a:off x="5511301" y="3030090"/>
              <a:ext cx="741186" cy="741186"/>
            </a:xfrm>
            <a:custGeom>
              <a:avLst/>
              <a:gdLst>
                <a:gd name="T0" fmla="*/ 337 w 348"/>
                <a:gd name="T1" fmla="*/ 251 h 348"/>
                <a:gd name="T2" fmla="*/ 348 w 348"/>
                <a:gd name="T3" fmla="*/ 219 h 348"/>
                <a:gd name="T4" fmla="*/ 312 w 348"/>
                <a:gd name="T5" fmla="*/ 193 h 348"/>
                <a:gd name="T6" fmla="*/ 310 w 348"/>
                <a:gd name="T7" fmla="*/ 142 h 348"/>
                <a:gd name="T8" fmla="*/ 343 w 348"/>
                <a:gd name="T9" fmla="*/ 113 h 348"/>
                <a:gd name="T10" fmla="*/ 329 w 348"/>
                <a:gd name="T11" fmla="*/ 83 h 348"/>
                <a:gd name="T12" fmla="*/ 285 w 348"/>
                <a:gd name="T13" fmla="*/ 90 h 348"/>
                <a:gd name="T14" fmla="*/ 248 w 348"/>
                <a:gd name="T15" fmla="*/ 56 h 348"/>
                <a:gd name="T16" fmla="*/ 251 w 348"/>
                <a:gd name="T17" fmla="*/ 12 h 348"/>
                <a:gd name="T18" fmla="*/ 219 w 348"/>
                <a:gd name="T19" fmla="*/ 0 h 348"/>
                <a:gd name="T20" fmla="*/ 193 w 348"/>
                <a:gd name="T21" fmla="*/ 37 h 348"/>
                <a:gd name="T22" fmla="*/ 142 w 348"/>
                <a:gd name="T23" fmla="*/ 39 h 348"/>
                <a:gd name="T24" fmla="*/ 113 w 348"/>
                <a:gd name="T25" fmla="*/ 6 h 348"/>
                <a:gd name="T26" fmla="*/ 83 w 348"/>
                <a:gd name="T27" fmla="*/ 20 h 348"/>
                <a:gd name="T28" fmla="*/ 90 w 348"/>
                <a:gd name="T29" fmla="*/ 64 h 348"/>
                <a:gd name="T30" fmla="*/ 56 w 348"/>
                <a:gd name="T31" fmla="*/ 101 h 348"/>
                <a:gd name="T32" fmla="*/ 12 w 348"/>
                <a:gd name="T33" fmla="*/ 98 h 348"/>
                <a:gd name="T34" fmla="*/ 0 w 348"/>
                <a:gd name="T35" fmla="*/ 130 h 348"/>
                <a:gd name="T36" fmla="*/ 37 w 348"/>
                <a:gd name="T37" fmla="*/ 156 h 348"/>
                <a:gd name="T38" fmla="*/ 39 w 348"/>
                <a:gd name="T39" fmla="*/ 207 h 348"/>
                <a:gd name="T40" fmla="*/ 6 w 348"/>
                <a:gd name="T41" fmla="*/ 236 h 348"/>
                <a:gd name="T42" fmla="*/ 20 w 348"/>
                <a:gd name="T43" fmla="*/ 266 h 348"/>
                <a:gd name="T44" fmla="*/ 64 w 348"/>
                <a:gd name="T45" fmla="*/ 259 h 348"/>
                <a:gd name="T46" fmla="*/ 102 w 348"/>
                <a:gd name="T47" fmla="*/ 293 h 348"/>
                <a:gd name="T48" fmla="*/ 99 w 348"/>
                <a:gd name="T49" fmla="*/ 337 h 348"/>
                <a:gd name="T50" fmla="*/ 130 w 348"/>
                <a:gd name="T51" fmla="*/ 348 h 348"/>
                <a:gd name="T52" fmla="*/ 156 w 348"/>
                <a:gd name="T53" fmla="*/ 312 h 348"/>
                <a:gd name="T54" fmla="*/ 206 w 348"/>
                <a:gd name="T55" fmla="*/ 310 h 348"/>
                <a:gd name="T56" fmla="*/ 236 w 348"/>
                <a:gd name="T57" fmla="*/ 343 h 348"/>
                <a:gd name="T58" fmla="*/ 266 w 348"/>
                <a:gd name="T59" fmla="*/ 329 h 348"/>
                <a:gd name="T60" fmla="*/ 259 w 348"/>
                <a:gd name="T61" fmla="*/ 285 h 348"/>
                <a:gd name="T62" fmla="*/ 293 w 348"/>
                <a:gd name="T63" fmla="*/ 248 h 348"/>
                <a:gd name="T64" fmla="*/ 337 w 348"/>
                <a:gd name="T65" fmla="*/ 251 h 348"/>
                <a:gd name="T66" fmla="*/ 159 w 348"/>
                <a:gd name="T67" fmla="*/ 271 h 348"/>
                <a:gd name="T68" fmla="*/ 78 w 348"/>
                <a:gd name="T69" fmla="*/ 159 h 348"/>
                <a:gd name="T70" fmla="*/ 190 w 348"/>
                <a:gd name="T71" fmla="*/ 78 h 348"/>
                <a:gd name="T72" fmla="*/ 271 w 348"/>
                <a:gd name="T73" fmla="*/ 190 h 348"/>
                <a:gd name="T74" fmla="*/ 159 w 348"/>
                <a:gd name="T75" fmla="*/ 27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8">
                  <a:moveTo>
                    <a:pt x="337" y="251"/>
                  </a:moveTo>
                  <a:cubicBezTo>
                    <a:pt x="348" y="219"/>
                    <a:pt x="348" y="219"/>
                    <a:pt x="348" y="219"/>
                  </a:cubicBezTo>
                  <a:cubicBezTo>
                    <a:pt x="312" y="193"/>
                    <a:pt x="312" y="193"/>
                    <a:pt x="312" y="193"/>
                  </a:cubicBezTo>
                  <a:cubicBezTo>
                    <a:pt x="315" y="176"/>
                    <a:pt x="314" y="159"/>
                    <a:pt x="310" y="142"/>
                  </a:cubicBezTo>
                  <a:cubicBezTo>
                    <a:pt x="343" y="113"/>
                    <a:pt x="343" y="113"/>
                    <a:pt x="343" y="113"/>
                  </a:cubicBezTo>
                  <a:cubicBezTo>
                    <a:pt x="329" y="83"/>
                    <a:pt x="329" y="83"/>
                    <a:pt x="329" y="83"/>
                  </a:cubicBezTo>
                  <a:cubicBezTo>
                    <a:pt x="285" y="90"/>
                    <a:pt x="285" y="90"/>
                    <a:pt x="285" y="90"/>
                  </a:cubicBezTo>
                  <a:cubicBezTo>
                    <a:pt x="275" y="77"/>
                    <a:pt x="262" y="65"/>
                    <a:pt x="248" y="56"/>
                  </a:cubicBezTo>
                  <a:cubicBezTo>
                    <a:pt x="251" y="12"/>
                    <a:pt x="251" y="12"/>
                    <a:pt x="251" y="12"/>
                  </a:cubicBezTo>
                  <a:cubicBezTo>
                    <a:pt x="219" y="0"/>
                    <a:pt x="219" y="0"/>
                    <a:pt x="219" y="0"/>
                  </a:cubicBezTo>
                  <a:cubicBezTo>
                    <a:pt x="193" y="37"/>
                    <a:pt x="193" y="37"/>
                    <a:pt x="193" y="37"/>
                  </a:cubicBezTo>
                  <a:cubicBezTo>
                    <a:pt x="176" y="34"/>
                    <a:pt x="159" y="35"/>
                    <a:pt x="142" y="39"/>
                  </a:cubicBezTo>
                  <a:cubicBezTo>
                    <a:pt x="113" y="6"/>
                    <a:pt x="113" y="6"/>
                    <a:pt x="113" y="6"/>
                  </a:cubicBezTo>
                  <a:cubicBezTo>
                    <a:pt x="83" y="20"/>
                    <a:pt x="83" y="20"/>
                    <a:pt x="83" y="20"/>
                  </a:cubicBezTo>
                  <a:cubicBezTo>
                    <a:pt x="90" y="64"/>
                    <a:pt x="90" y="64"/>
                    <a:pt x="90" y="64"/>
                  </a:cubicBezTo>
                  <a:cubicBezTo>
                    <a:pt x="77" y="74"/>
                    <a:pt x="65" y="87"/>
                    <a:pt x="56" y="101"/>
                  </a:cubicBezTo>
                  <a:cubicBezTo>
                    <a:pt x="12" y="98"/>
                    <a:pt x="12" y="98"/>
                    <a:pt x="12" y="98"/>
                  </a:cubicBezTo>
                  <a:cubicBezTo>
                    <a:pt x="0" y="130"/>
                    <a:pt x="0" y="130"/>
                    <a:pt x="0" y="130"/>
                  </a:cubicBezTo>
                  <a:cubicBezTo>
                    <a:pt x="37" y="156"/>
                    <a:pt x="37" y="156"/>
                    <a:pt x="37" y="156"/>
                  </a:cubicBezTo>
                  <a:cubicBezTo>
                    <a:pt x="34" y="173"/>
                    <a:pt x="35" y="190"/>
                    <a:pt x="39" y="207"/>
                  </a:cubicBezTo>
                  <a:cubicBezTo>
                    <a:pt x="6" y="236"/>
                    <a:pt x="6" y="236"/>
                    <a:pt x="6" y="236"/>
                  </a:cubicBezTo>
                  <a:cubicBezTo>
                    <a:pt x="20" y="266"/>
                    <a:pt x="20" y="266"/>
                    <a:pt x="20" y="266"/>
                  </a:cubicBezTo>
                  <a:cubicBezTo>
                    <a:pt x="64" y="259"/>
                    <a:pt x="64" y="259"/>
                    <a:pt x="64" y="259"/>
                  </a:cubicBezTo>
                  <a:cubicBezTo>
                    <a:pt x="74" y="272"/>
                    <a:pt x="87" y="284"/>
                    <a:pt x="102" y="293"/>
                  </a:cubicBezTo>
                  <a:cubicBezTo>
                    <a:pt x="99" y="337"/>
                    <a:pt x="99" y="337"/>
                    <a:pt x="99" y="337"/>
                  </a:cubicBezTo>
                  <a:cubicBezTo>
                    <a:pt x="130" y="348"/>
                    <a:pt x="130" y="348"/>
                    <a:pt x="130" y="348"/>
                  </a:cubicBezTo>
                  <a:cubicBezTo>
                    <a:pt x="156" y="312"/>
                    <a:pt x="156" y="312"/>
                    <a:pt x="156" y="312"/>
                  </a:cubicBezTo>
                  <a:cubicBezTo>
                    <a:pt x="173" y="315"/>
                    <a:pt x="190" y="314"/>
                    <a:pt x="206" y="310"/>
                  </a:cubicBezTo>
                  <a:cubicBezTo>
                    <a:pt x="236" y="343"/>
                    <a:pt x="236" y="343"/>
                    <a:pt x="236" y="343"/>
                  </a:cubicBezTo>
                  <a:cubicBezTo>
                    <a:pt x="266" y="329"/>
                    <a:pt x="266" y="329"/>
                    <a:pt x="266" y="329"/>
                  </a:cubicBezTo>
                  <a:cubicBezTo>
                    <a:pt x="259" y="285"/>
                    <a:pt x="259" y="285"/>
                    <a:pt x="259" y="285"/>
                  </a:cubicBezTo>
                  <a:cubicBezTo>
                    <a:pt x="272" y="275"/>
                    <a:pt x="284" y="262"/>
                    <a:pt x="293" y="248"/>
                  </a:cubicBezTo>
                  <a:lnTo>
                    <a:pt x="337" y="251"/>
                  </a:lnTo>
                  <a:close/>
                  <a:moveTo>
                    <a:pt x="159" y="271"/>
                  </a:moveTo>
                  <a:cubicBezTo>
                    <a:pt x="106" y="262"/>
                    <a:pt x="70" y="212"/>
                    <a:pt x="78" y="159"/>
                  </a:cubicBezTo>
                  <a:cubicBezTo>
                    <a:pt x="87" y="106"/>
                    <a:pt x="137" y="70"/>
                    <a:pt x="190" y="78"/>
                  </a:cubicBezTo>
                  <a:cubicBezTo>
                    <a:pt x="243" y="87"/>
                    <a:pt x="279" y="137"/>
                    <a:pt x="271" y="190"/>
                  </a:cubicBezTo>
                  <a:cubicBezTo>
                    <a:pt x="262" y="243"/>
                    <a:pt x="212" y="279"/>
                    <a:pt x="159" y="2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1">
              <a:extLst>
                <a:ext uri="{FF2B5EF4-FFF2-40B4-BE49-F238E27FC236}">
                  <a16:creationId xmlns:a16="http://schemas.microsoft.com/office/drawing/2014/main" id="{B6781178-F52F-7348-BFBC-A397292F2E76}"/>
                </a:ext>
              </a:extLst>
            </p:cNvPr>
            <p:cNvSpPr>
              <a:spLocks noEditPoints="1"/>
            </p:cNvSpPr>
            <p:nvPr/>
          </p:nvSpPr>
          <p:spPr bwMode="auto">
            <a:xfrm>
              <a:off x="3853823" y="3796940"/>
              <a:ext cx="831759" cy="833269"/>
            </a:xfrm>
            <a:custGeom>
              <a:avLst/>
              <a:gdLst>
                <a:gd name="T0" fmla="*/ 381 w 391"/>
                <a:gd name="T1" fmla="*/ 264 h 391"/>
                <a:gd name="T2" fmla="*/ 391 w 391"/>
                <a:gd name="T3" fmla="*/ 228 h 391"/>
                <a:gd name="T4" fmla="*/ 348 w 391"/>
                <a:gd name="T5" fmla="*/ 203 h 391"/>
                <a:gd name="T6" fmla="*/ 341 w 391"/>
                <a:gd name="T7" fmla="*/ 147 h 391"/>
                <a:gd name="T8" fmla="*/ 375 w 391"/>
                <a:gd name="T9" fmla="*/ 112 h 391"/>
                <a:gd name="T10" fmla="*/ 357 w 391"/>
                <a:gd name="T11" fmla="*/ 80 h 391"/>
                <a:gd name="T12" fmla="*/ 309 w 391"/>
                <a:gd name="T13" fmla="*/ 92 h 391"/>
                <a:gd name="T14" fmla="*/ 265 w 391"/>
                <a:gd name="T15" fmla="*/ 58 h 391"/>
                <a:gd name="T16" fmla="*/ 264 w 391"/>
                <a:gd name="T17" fmla="*/ 9 h 391"/>
                <a:gd name="T18" fmla="*/ 228 w 391"/>
                <a:gd name="T19" fmla="*/ 0 h 391"/>
                <a:gd name="T20" fmla="*/ 203 w 391"/>
                <a:gd name="T21" fmla="*/ 42 h 391"/>
                <a:gd name="T22" fmla="*/ 148 w 391"/>
                <a:gd name="T23" fmla="*/ 49 h 391"/>
                <a:gd name="T24" fmla="*/ 112 w 391"/>
                <a:gd name="T25" fmla="*/ 15 h 391"/>
                <a:gd name="T26" fmla="*/ 80 w 391"/>
                <a:gd name="T27" fmla="*/ 33 h 391"/>
                <a:gd name="T28" fmla="*/ 92 w 391"/>
                <a:gd name="T29" fmla="*/ 81 h 391"/>
                <a:gd name="T30" fmla="*/ 58 w 391"/>
                <a:gd name="T31" fmla="*/ 125 h 391"/>
                <a:gd name="T32" fmla="*/ 9 w 391"/>
                <a:gd name="T33" fmla="*/ 126 h 391"/>
                <a:gd name="T34" fmla="*/ 0 w 391"/>
                <a:gd name="T35" fmla="*/ 162 h 391"/>
                <a:gd name="T36" fmla="*/ 42 w 391"/>
                <a:gd name="T37" fmla="*/ 187 h 391"/>
                <a:gd name="T38" fmla="*/ 49 w 391"/>
                <a:gd name="T39" fmla="*/ 243 h 391"/>
                <a:gd name="T40" fmla="*/ 15 w 391"/>
                <a:gd name="T41" fmla="*/ 278 h 391"/>
                <a:gd name="T42" fmla="*/ 34 w 391"/>
                <a:gd name="T43" fmla="*/ 310 h 391"/>
                <a:gd name="T44" fmla="*/ 81 w 391"/>
                <a:gd name="T45" fmla="*/ 298 h 391"/>
                <a:gd name="T46" fmla="*/ 126 w 391"/>
                <a:gd name="T47" fmla="*/ 332 h 391"/>
                <a:gd name="T48" fmla="*/ 126 w 391"/>
                <a:gd name="T49" fmla="*/ 381 h 391"/>
                <a:gd name="T50" fmla="*/ 162 w 391"/>
                <a:gd name="T51" fmla="*/ 391 h 391"/>
                <a:gd name="T52" fmla="*/ 187 w 391"/>
                <a:gd name="T53" fmla="*/ 348 h 391"/>
                <a:gd name="T54" fmla="*/ 243 w 391"/>
                <a:gd name="T55" fmla="*/ 341 h 391"/>
                <a:gd name="T56" fmla="*/ 278 w 391"/>
                <a:gd name="T57" fmla="*/ 375 h 391"/>
                <a:gd name="T58" fmla="*/ 310 w 391"/>
                <a:gd name="T59" fmla="*/ 357 h 391"/>
                <a:gd name="T60" fmla="*/ 298 w 391"/>
                <a:gd name="T61" fmla="*/ 309 h 391"/>
                <a:gd name="T62" fmla="*/ 332 w 391"/>
                <a:gd name="T63" fmla="*/ 265 h 391"/>
                <a:gd name="T64" fmla="*/ 381 w 391"/>
                <a:gd name="T65" fmla="*/ 264 h 391"/>
                <a:gd name="T66" fmla="*/ 187 w 391"/>
                <a:gd name="T67" fmla="*/ 302 h 391"/>
                <a:gd name="T68" fmla="*/ 88 w 391"/>
                <a:gd name="T69" fmla="*/ 186 h 391"/>
                <a:gd name="T70" fmla="*/ 204 w 391"/>
                <a:gd name="T71" fmla="*/ 88 h 391"/>
                <a:gd name="T72" fmla="*/ 302 w 391"/>
                <a:gd name="T73" fmla="*/ 204 h 391"/>
                <a:gd name="T74" fmla="*/ 187 w 391"/>
                <a:gd name="T7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1" y="264"/>
                  </a:moveTo>
                  <a:cubicBezTo>
                    <a:pt x="391" y="228"/>
                    <a:pt x="391" y="228"/>
                    <a:pt x="391" y="228"/>
                  </a:cubicBezTo>
                  <a:cubicBezTo>
                    <a:pt x="348" y="203"/>
                    <a:pt x="348" y="203"/>
                    <a:pt x="348" y="203"/>
                  </a:cubicBezTo>
                  <a:cubicBezTo>
                    <a:pt x="350" y="184"/>
                    <a:pt x="347" y="165"/>
                    <a:pt x="341" y="147"/>
                  </a:cubicBezTo>
                  <a:cubicBezTo>
                    <a:pt x="375" y="112"/>
                    <a:pt x="375" y="112"/>
                    <a:pt x="375" y="112"/>
                  </a:cubicBezTo>
                  <a:cubicBezTo>
                    <a:pt x="357" y="80"/>
                    <a:pt x="357" y="80"/>
                    <a:pt x="357" y="80"/>
                  </a:cubicBezTo>
                  <a:cubicBezTo>
                    <a:pt x="309" y="92"/>
                    <a:pt x="309" y="92"/>
                    <a:pt x="309" y="92"/>
                  </a:cubicBezTo>
                  <a:cubicBezTo>
                    <a:pt x="297" y="78"/>
                    <a:pt x="282" y="67"/>
                    <a:pt x="265" y="58"/>
                  </a:cubicBezTo>
                  <a:cubicBezTo>
                    <a:pt x="264" y="9"/>
                    <a:pt x="264" y="9"/>
                    <a:pt x="264" y="9"/>
                  </a:cubicBezTo>
                  <a:cubicBezTo>
                    <a:pt x="228" y="0"/>
                    <a:pt x="228" y="0"/>
                    <a:pt x="228" y="0"/>
                  </a:cubicBezTo>
                  <a:cubicBezTo>
                    <a:pt x="203" y="42"/>
                    <a:pt x="203" y="42"/>
                    <a:pt x="203" y="42"/>
                  </a:cubicBezTo>
                  <a:cubicBezTo>
                    <a:pt x="184" y="41"/>
                    <a:pt x="165" y="43"/>
                    <a:pt x="148" y="49"/>
                  </a:cubicBezTo>
                  <a:cubicBezTo>
                    <a:pt x="112" y="15"/>
                    <a:pt x="112" y="15"/>
                    <a:pt x="112" y="15"/>
                  </a:cubicBezTo>
                  <a:cubicBezTo>
                    <a:pt x="80" y="33"/>
                    <a:pt x="80" y="33"/>
                    <a:pt x="80" y="33"/>
                  </a:cubicBezTo>
                  <a:cubicBezTo>
                    <a:pt x="92" y="81"/>
                    <a:pt x="92" y="81"/>
                    <a:pt x="92" y="81"/>
                  </a:cubicBezTo>
                  <a:cubicBezTo>
                    <a:pt x="79" y="94"/>
                    <a:pt x="67" y="109"/>
                    <a:pt x="58" y="125"/>
                  </a:cubicBezTo>
                  <a:cubicBezTo>
                    <a:pt x="9" y="126"/>
                    <a:pt x="9" y="126"/>
                    <a:pt x="9" y="126"/>
                  </a:cubicBezTo>
                  <a:cubicBezTo>
                    <a:pt x="0" y="162"/>
                    <a:pt x="0" y="162"/>
                    <a:pt x="0" y="162"/>
                  </a:cubicBezTo>
                  <a:cubicBezTo>
                    <a:pt x="42" y="187"/>
                    <a:pt x="42" y="187"/>
                    <a:pt x="42" y="187"/>
                  </a:cubicBezTo>
                  <a:cubicBezTo>
                    <a:pt x="41" y="206"/>
                    <a:pt x="43" y="225"/>
                    <a:pt x="49" y="243"/>
                  </a:cubicBezTo>
                  <a:cubicBezTo>
                    <a:pt x="15" y="278"/>
                    <a:pt x="15" y="278"/>
                    <a:pt x="15" y="278"/>
                  </a:cubicBezTo>
                  <a:cubicBezTo>
                    <a:pt x="34" y="310"/>
                    <a:pt x="34" y="310"/>
                    <a:pt x="34" y="310"/>
                  </a:cubicBezTo>
                  <a:cubicBezTo>
                    <a:pt x="81" y="298"/>
                    <a:pt x="81" y="298"/>
                    <a:pt x="81" y="298"/>
                  </a:cubicBezTo>
                  <a:cubicBezTo>
                    <a:pt x="94" y="312"/>
                    <a:pt x="109" y="323"/>
                    <a:pt x="126" y="332"/>
                  </a:cubicBezTo>
                  <a:cubicBezTo>
                    <a:pt x="126" y="381"/>
                    <a:pt x="126" y="381"/>
                    <a:pt x="126" y="381"/>
                  </a:cubicBezTo>
                  <a:cubicBezTo>
                    <a:pt x="162" y="391"/>
                    <a:pt x="162" y="391"/>
                    <a:pt x="162" y="391"/>
                  </a:cubicBezTo>
                  <a:cubicBezTo>
                    <a:pt x="187" y="348"/>
                    <a:pt x="187" y="348"/>
                    <a:pt x="187" y="348"/>
                  </a:cubicBezTo>
                  <a:cubicBezTo>
                    <a:pt x="207" y="349"/>
                    <a:pt x="225" y="347"/>
                    <a:pt x="243" y="341"/>
                  </a:cubicBezTo>
                  <a:cubicBezTo>
                    <a:pt x="278" y="375"/>
                    <a:pt x="278" y="375"/>
                    <a:pt x="278" y="375"/>
                  </a:cubicBezTo>
                  <a:cubicBezTo>
                    <a:pt x="310" y="357"/>
                    <a:pt x="310" y="357"/>
                    <a:pt x="310" y="357"/>
                  </a:cubicBezTo>
                  <a:cubicBezTo>
                    <a:pt x="298" y="309"/>
                    <a:pt x="298" y="309"/>
                    <a:pt x="298" y="309"/>
                  </a:cubicBezTo>
                  <a:cubicBezTo>
                    <a:pt x="312" y="297"/>
                    <a:pt x="323" y="282"/>
                    <a:pt x="332" y="265"/>
                  </a:cubicBezTo>
                  <a:lnTo>
                    <a:pt x="381" y="264"/>
                  </a:lnTo>
                  <a:close/>
                  <a:moveTo>
                    <a:pt x="187" y="302"/>
                  </a:moveTo>
                  <a:cubicBezTo>
                    <a:pt x="127" y="298"/>
                    <a:pt x="83" y="246"/>
                    <a:pt x="88" y="186"/>
                  </a:cubicBezTo>
                  <a:cubicBezTo>
                    <a:pt x="93" y="127"/>
                    <a:pt x="145" y="83"/>
                    <a:pt x="204" y="88"/>
                  </a:cubicBezTo>
                  <a:cubicBezTo>
                    <a:pt x="263" y="93"/>
                    <a:pt x="307" y="145"/>
                    <a:pt x="302" y="204"/>
                  </a:cubicBezTo>
                  <a:cubicBezTo>
                    <a:pt x="298" y="263"/>
                    <a:pt x="246" y="307"/>
                    <a:pt x="187" y="30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36">
              <a:extLst>
                <a:ext uri="{FF2B5EF4-FFF2-40B4-BE49-F238E27FC236}">
                  <a16:creationId xmlns:a16="http://schemas.microsoft.com/office/drawing/2014/main" id="{7EB36B8A-1733-CF42-9D78-89241D29BE85}"/>
                </a:ext>
              </a:extLst>
            </p:cNvPr>
            <p:cNvSpPr>
              <a:spLocks noEditPoints="1"/>
            </p:cNvSpPr>
            <p:nvPr/>
          </p:nvSpPr>
          <p:spPr bwMode="auto">
            <a:xfrm>
              <a:off x="1009842" y="3609757"/>
              <a:ext cx="374367" cy="372858"/>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36">
              <a:extLst>
                <a:ext uri="{FF2B5EF4-FFF2-40B4-BE49-F238E27FC236}">
                  <a16:creationId xmlns:a16="http://schemas.microsoft.com/office/drawing/2014/main" id="{F46B156B-A796-C342-AA91-3A4D4C59379D}"/>
                </a:ext>
              </a:extLst>
            </p:cNvPr>
            <p:cNvSpPr>
              <a:spLocks noEditPoints="1"/>
            </p:cNvSpPr>
            <p:nvPr/>
          </p:nvSpPr>
          <p:spPr bwMode="auto">
            <a:xfrm>
              <a:off x="2105639" y="1992278"/>
              <a:ext cx="374367" cy="372858"/>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8">
              <a:extLst>
                <a:ext uri="{FF2B5EF4-FFF2-40B4-BE49-F238E27FC236}">
                  <a16:creationId xmlns:a16="http://schemas.microsoft.com/office/drawing/2014/main" id="{10D7869B-8274-634A-AF3E-CD8042E8D6FF}"/>
                </a:ext>
                <a:ext uri="{C183D7F6-B498-43B3-948B-1728B52AA6E4}">
                  <adec:decorative xmlns:adec="http://schemas.microsoft.com/office/drawing/2017/decorative" val="1"/>
                </a:ext>
              </a:extLst>
            </p:cNvPr>
            <p:cNvSpPr>
              <a:spLocks noEditPoints="1"/>
            </p:cNvSpPr>
            <p:nvPr/>
          </p:nvSpPr>
          <p:spPr bwMode="auto">
            <a:xfrm>
              <a:off x="4524060" y="2199841"/>
              <a:ext cx="1249903" cy="1252922"/>
            </a:xfrm>
            <a:custGeom>
              <a:avLst/>
              <a:gdLst>
                <a:gd name="T0" fmla="*/ 582 w 587"/>
                <a:gd name="T1" fmla="*/ 356 h 588"/>
                <a:gd name="T2" fmla="*/ 539 w 587"/>
                <a:gd name="T3" fmla="*/ 298 h 588"/>
                <a:gd name="T4" fmla="*/ 583 w 587"/>
                <a:gd name="T5" fmla="*/ 243 h 588"/>
                <a:gd name="T6" fmla="*/ 522 w 587"/>
                <a:gd name="T7" fmla="*/ 203 h 588"/>
                <a:gd name="T8" fmla="*/ 541 w 587"/>
                <a:gd name="T9" fmla="*/ 134 h 588"/>
                <a:gd name="T10" fmla="*/ 471 w 587"/>
                <a:gd name="T11" fmla="*/ 124 h 588"/>
                <a:gd name="T12" fmla="*/ 462 w 587"/>
                <a:gd name="T13" fmla="*/ 53 h 588"/>
                <a:gd name="T14" fmla="*/ 390 w 587"/>
                <a:gd name="T15" fmla="*/ 68 h 588"/>
                <a:gd name="T16" fmla="*/ 356 w 587"/>
                <a:gd name="T17" fmla="*/ 6 h 588"/>
                <a:gd name="T18" fmla="*/ 298 w 587"/>
                <a:gd name="T19" fmla="*/ 48 h 588"/>
                <a:gd name="T20" fmla="*/ 243 w 587"/>
                <a:gd name="T21" fmla="*/ 5 h 588"/>
                <a:gd name="T22" fmla="*/ 203 w 587"/>
                <a:gd name="T23" fmla="*/ 66 h 588"/>
                <a:gd name="T24" fmla="*/ 134 w 587"/>
                <a:gd name="T25" fmla="*/ 47 h 588"/>
                <a:gd name="T26" fmla="*/ 123 w 587"/>
                <a:gd name="T27" fmla="*/ 117 h 588"/>
                <a:gd name="T28" fmla="*/ 53 w 587"/>
                <a:gd name="T29" fmla="*/ 125 h 588"/>
                <a:gd name="T30" fmla="*/ 68 w 587"/>
                <a:gd name="T31" fmla="*/ 197 h 588"/>
                <a:gd name="T32" fmla="*/ 6 w 587"/>
                <a:gd name="T33" fmla="*/ 232 h 588"/>
                <a:gd name="T34" fmla="*/ 48 w 587"/>
                <a:gd name="T35" fmla="*/ 290 h 588"/>
                <a:gd name="T36" fmla="*/ 4 w 587"/>
                <a:gd name="T37" fmla="*/ 345 h 588"/>
                <a:gd name="T38" fmla="*/ 66 w 587"/>
                <a:gd name="T39" fmla="*/ 385 h 588"/>
                <a:gd name="T40" fmla="*/ 47 w 587"/>
                <a:gd name="T41" fmla="*/ 454 h 588"/>
                <a:gd name="T42" fmla="*/ 117 w 587"/>
                <a:gd name="T43" fmla="*/ 465 h 588"/>
                <a:gd name="T44" fmla="*/ 125 w 587"/>
                <a:gd name="T45" fmla="*/ 535 h 588"/>
                <a:gd name="T46" fmla="*/ 197 w 587"/>
                <a:gd name="T47" fmla="*/ 520 h 588"/>
                <a:gd name="T48" fmla="*/ 232 w 587"/>
                <a:gd name="T49" fmla="*/ 582 h 588"/>
                <a:gd name="T50" fmla="*/ 289 w 587"/>
                <a:gd name="T51" fmla="*/ 540 h 588"/>
                <a:gd name="T52" fmla="*/ 345 w 587"/>
                <a:gd name="T53" fmla="*/ 583 h 588"/>
                <a:gd name="T54" fmla="*/ 385 w 587"/>
                <a:gd name="T55" fmla="*/ 522 h 588"/>
                <a:gd name="T56" fmla="*/ 453 w 587"/>
                <a:gd name="T57" fmla="*/ 541 h 588"/>
                <a:gd name="T58" fmla="*/ 464 w 587"/>
                <a:gd name="T59" fmla="*/ 471 h 588"/>
                <a:gd name="T60" fmla="*/ 535 w 587"/>
                <a:gd name="T61" fmla="*/ 463 h 588"/>
                <a:gd name="T62" fmla="*/ 520 w 587"/>
                <a:gd name="T63" fmla="*/ 391 h 588"/>
                <a:gd name="T64" fmla="*/ 243 w 587"/>
                <a:gd name="T65" fmla="*/ 476 h 588"/>
                <a:gd name="T66" fmla="*/ 345 w 587"/>
                <a:gd name="T67" fmla="*/ 112 h 588"/>
                <a:gd name="T68" fmla="*/ 243 w 587"/>
                <a:gd name="T69" fmla="*/ 47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588">
                  <a:moveTo>
                    <a:pt x="572" y="392"/>
                  </a:moveTo>
                  <a:cubicBezTo>
                    <a:pt x="582" y="356"/>
                    <a:pt x="582" y="356"/>
                    <a:pt x="582" y="356"/>
                  </a:cubicBezTo>
                  <a:cubicBezTo>
                    <a:pt x="537" y="330"/>
                    <a:pt x="537" y="330"/>
                    <a:pt x="537" y="330"/>
                  </a:cubicBezTo>
                  <a:cubicBezTo>
                    <a:pt x="538" y="319"/>
                    <a:pt x="539" y="309"/>
                    <a:pt x="539" y="298"/>
                  </a:cubicBezTo>
                  <a:cubicBezTo>
                    <a:pt x="587" y="280"/>
                    <a:pt x="587" y="280"/>
                    <a:pt x="587" y="280"/>
                  </a:cubicBezTo>
                  <a:cubicBezTo>
                    <a:pt x="583" y="243"/>
                    <a:pt x="583" y="243"/>
                    <a:pt x="583" y="243"/>
                  </a:cubicBezTo>
                  <a:cubicBezTo>
                    <a:pt x="532" y="236"/>
                    <a:pt x="532" y="236"/>
                    <a:pt x="532" y="236"/>
                  </a:cubicBezTo>
                  <a:cubicBezTo>
                    <a:pt x="530" y="224"/>
                    <a:pt x="526" y="213"/>
                    <a:pt x="522" y="203"/>
                  </a:cubicBezTo>
                  <a:cubicBezTo>
                    <a:pt x="559" y="167"/>
                    <a:pt x="559" y="167"/>
                    <a:pt x="559" y="167"/>
                  </a:cubicBezTo>
                  <a:cubicBezTo>
                    <a:pt x="541" y="134"/>
                    <a:pt x="541" y="134"/>
                    <a:pt x="541" y="134"/>
                  </a:cubicBezTo>
                  <a:cubicBezTo>
                    <a:pt x="491" y="147"/>
                    <a:pt x="491" y="147"/>
                    <a:pt x="491" y="147"/>
                  </a:cubicBezTo>
                  <a:cubicBezTo>
                    <a:pt x="485" y="139"/>
                    <a:pt x="478" y="131"/>
                    <a:pt x="471" y="124"/>
                  </a:cubicBezTo>
                  <a:cubicBezTo>
                    <a:pt x="492" y="77"/>
                    <a:pt x="492" y="77"/>
                    <a:pt x="492" y="77"/>
                  </a:cubicBezTo>
                  <a:cubicBezTo>
                    <a:pt x="462" y="53"/>
                    <a:pt x="462" y="53"/>
                    <a:pt x="462" y="53"/>
                  </a:cubicBezTo>
                  <a:cubicBezTo>
                    <a:pt x="421" y="84"/>
                    <a:pt x="421" y="84"/>
                    <a:pt x="421" y="84"/>
                  </a:cubicBezTo>
                  <a:cubicBezTo>
                    <a:pt x="411" y="78"/>
                    <a:pt x="401" y="73"/>
                    <a:pt x="390" y="68"/>
                  </a:cubicBezTo>
                  <a:cubicBezTo>
                    <a:pt x="392" y="16"/>
                    <a:pt x="392" y="16"/>
                    <a:pt x="392" y="16"/>
                  </a:cubicBezTo>
                  <a:cubicBezTo>
                    <a:pt x="356" y="6"/>
                    <a:pt x="356" y="6"/>
                    <a:pt x="356" y="6"/>
                  </a:cubicBezTo>
                  <a:cubicBezTo>
                    <a:pt x="330" y="51"/>
                    <a:pt x="330" y="51"/>
                    <a:pt x="330" y="51"/>
                  </a:cubicBezTo>
                  <a:cubicBezTo>
                    <a:pt x="319" y="49"/>
                    <a:pt x="309" y="49"/>
                    <a:pt x="298" y="48"/>
                  </a:cubicBezTo>
                  <a:cubicBezTo>
                    <a:pt x="280" y="0"/>
                    <a:pt x="280" y="0"/>
                    <a:pt x="280" y="0"/>
                  </a:cubicBezTo>
                  <a:cubicBezTo>
                    <a:pt x="243" y="5"/>
                    <a:pt x="243" y="5"/>
                    <a:pt x="243" y="5"/>
                  </a:cubicBezTo>
                  <a:cubicBezTo>
                    <a:pt x="235" y="55"/>
                    <a:pt x="235" y="55"/>
                    <a:pt x="235" y="55"/>
                  </a:cubicBezTo>
                  <a:cubicBezTo>
                    <a:pt x="224" y="58"/>
                    <a:pt x="213" y="62"/>
                    <a:pt x="203" y="66"/>
                  </a:cubicBezTo>
                  <a:cubicBezTo>
                    <a:pt x="167" y="29"/>
                    <a:pt x="167" y="29"/>
                    <a:pt x="167" y="29"/>
                  </a:cubicBezTo>
                  <a:cubicBezTo>
                    <a:pt x="134" y="47"/>
                    <a:pt x="134" y="47"/>
                    <a:pt x="134" y="47"/>
                  </a:cubicBezTo>
                  <a:cubicBezTo>
                    <a:pt x="147" y="97"/>
                    <a:pt x="147" y="97"/>
                    <a:pt x="147" y="97"/>
                  </a:cubicBezTo>
                  <a:cubicBezTo>
                    <a:pt x="139" y="103"/>
                    <a:pt x="131" y="110"/>
                    <a:pt x="123" y="117"/>
                  </a:cubicBezTo>
                  <a:cubicBezTo>
                    <a:pt x="76" y="96"/>
                    <a:pt x="76" y="96"/>
                    <a:pt x="76" y="96"/>
                  </a:cubicBezTo>
                  <a:cubicBezTo>
                    <a:pt x="53" y="125"/>
                    <a:pt x="53" y="125"/>
                    <a:pt x="53" y="125"/>
                  </a:cubicBezTo>
                  <a:cubicBezTo>
                    <a:pt x="84" y="167"/>
                    <a:pt x="84" y="167"/>
                    <a:pt x="84" y="167"/>
                  </a:cubicBezTo>
                  <a:cubicBezTo>
                    <a:pt x="78" y="176"/>
                    <a:pt x="73" y="187"/>
                    <a:pt x="68" y="197"/>
                  </a:cubicBezTo>
                  <a:cubicBezTo>
                    <a:pt x="16" y="196"/>
                    <a:pt x="16" y="196"/>
                    <a:pt x="16" y="196"/>
                  </a:cubicBezTo>
                  <a:cubicBezTo>
                    <a:pt x="6" y="232"/>
                    <a:pt x="6" y="232"/>
                    <a:pt x="6" y="232"/>
                  </a:cubicBezTo>
                  <a:cubicBezTo>
                    <a:pt x="51" y="258"/>
                    <a:pt x="51" y="258"/>
                    <a:pt x="51" y="258"/>
                  </a:cubicBezTo>
                  <a:cubicBezTo>
                    <a:pt x="49" y="269"/>
                    <a:pt x="48" y="279"/>
                    <a:pt x="48" y="290"/>
                  </a:cubicBezTo>
                  <a:cubicBezTo>
                    <a:pt x="0" y="308"/>
                    <a:pt x="0" y="308"/>
                    <a:pt x="0" y="308"/>
                  </a:cubicBezTo>
                  <a:cubicBezTo>
                    <a:pt x="4" y="345"/>
                    <a:pt x="4" y="345"/>
                    <a:pt x="4" y="345"/>
                  </a:cubicBezTo>
                  <a:cubicBezTo>
                    <a:pt x="55" y="352"/>
                    <a:pt x="55" y="352"/>
                    <a:pt x="55" y="352"/>
                  </a:cubicBezTo>
                  <a:cubicBezTo>
                    <a:pt x="58" y="364"/>
                    <a:pt x="62" y="375"/>
                    <a:pt x="66" y="385"/>
                  </a:cubicBezTo>
                  <a:cubicBezTo>
                    <a:pt x="29" y="421"/>
                    <a:pt x="29" y="421"/>
                    <a:pt x="29" y="421"/>
                  </a:cubicBezTo>
                  <a:cubicBezTo>
                    <a:pt x="47" y="454"/>
                    <a:pt x="47" y="454"/>
                    <a:pt x="47" y="454"/>
                  </a:cubicBezTo>
                  <a:cubicBezTo>
                    <a:pt x="97" y="441"/>
                    <a:pt x="97" y="441"/>
                    <a:pt x="97" y="441"/>
                  </a:cubicBezTo>
                  <a:cubicBezTo>
                    <a:pt x="103" y="449"/>
                    <a:pt x="110" y="457"/>
                    <a:pt x="117" y="465"/>
                  </a:cubicBezTo>
                  <a:cubicBezTo>
                    <a:pt x="96" y="511"/>
                    <a:pt x="96" y="511"/>
                    <a:pt x="96" y="511"/>
                  </a:cubicBezTo>
                  <a:cubicBezTo>
                    <a:pt x="125" y="535"/>
                    <a:pt x="125" y="535"/>
                    <a:pt x="125" y="535"/>
                  </a:cubicBezTo>
                  <a:cubicBezTo>
                    <a:pt x="167" y="504"/>
                    <a:pt x="167" y="504"/>
                    <a:pt x="167" y="504"/>
                  </a:cubicBezTo>
                  <a:cubicBezTo>
                    <a:pt x="176" y="510"/>
                    <a:pt x="187" y="515"/>
                    <a:pt x="197" y="520"/>
                  </a:cubicBezTo>
                  <a:cubicBezTo>
                    <a:pt x="196" y="572"/>
                    <a:pt x="196" y="572"/>
                    <a:pt x="196" y="572"/>
                  </a:cubicBezTo>
                  <a:cubicBezTo>
                    <a:pt x="232" y="582"/>
                    <a:pt x="232" y="582"/>
                    <a:pt x="232" y="582"/>
                  </a:cubicBezTo>
                  <a:cubicBezTo>
                    <a:pt x="258" y="537"/>
                    <a:pt x="258" y="537"/>
                    <a:pt x="258" y="537"/>
                  </a:cubicBezTo>
                  <a:cubicBezTo>
                    <a:pt x="269" y="539"/>
                    <a:pt x="279" y="539"/>
                    <a:pt x="289" y="540"/>
                  </a:cubicBezTo>
                  <a:cubicBezTo>
                    <a:pt x="308" y="588"/>
                    <a:pt x="308" y="588"/>
                    <a:pt x="308" y="588"/>
                  </a:cubicBezTo>
                  <a:cubicBezTo>
                    <a:pt x="345" y="583"/>
                    <a:pt x="345" y="583"/>
                    <a:pt x="345" y="583"/>
                  </a:cubicBezTo>
                  <a:cubicBezTo>
                    <a:pt x="352" y="533"/>
                    <a:pt x="352" y="533"/>
                    <a:pt x="352" y="533"/>
                  </a:cubicBezTo>
                  <a:cubicBezTo>
                    <a:pt x="364" y="530"/>
                    <a:pt x="375" y="526"/>
                    <a:pt x="385" y="522"/>
                  </a:cubicBezTo>
                  <a:cubicBezTo>
                    <a:pt x="421" y="559"/>
                    <a:pt x="421" y="559"/>
                    <a:pt x="421" y="559"/>
                  </a:cubicBezTo>
                  <a:cubicBezTo>
                    <a:pt x="453" y="541"/>
                    <a:pt x="453" y="541"/>
                    <a:pt x="453" y="541"/>
                  </a:cubicBezTo>
                  <a:cubicBezTo>
                    <a:pt x="440" y="491"/>
                    <a:pt x="440" y="491"/>
                    <a:pt x="440" y="491"/>
                  </a:cubicBezTo>
                  <a:cubicBezTo>
                    <a:pt x="449" y="485"/>
                    <a:pt x="457" y="478"/>
                    <a:pt x="464" y="471"/>
                  </a:cubicBezTo>
                  <a:cubicBezTo>
                    <a:pt x="511" y="492"/>
                    <a:pt x="511" y="492"/>
                    <a:pt x="511" y="492"/>
                  </a:cubicBezTo>
                  <a:cubicBezTo>
                    <a:pt x="535" y="463"/>
                    <a:pt x="535" y="463"/>
                    <a:pt x="535" y="463"/>
                  </a:cubicBezTo>
                  <a:cubicBezTo>
                    <a:pt x="504" y="421"/>
                    <a:pt x="504" y="421"/>
                    <a:pt x="504" y="421"/>
                  </a:cubicBezTo>
                  <a:cubicBezTo>
                    <a:pt x="510" y="412"/>
                    <a:pt x="515" y="401"/>
                    <a:pt x="520" y="391"/>
                  </a:cubicBezTo>
                  <a:lnTo>
                    <a:pt x="572" y="392"/>
                  </a:lnTo>
                  <a:close/>
                  <a:moveTo>
                    <a:pt x="243" y="476"/>
                  </a:moveTo>
                  <a:cubicBezTo>
                    <a:pt x="142" y="447"/>
                    <a:pt x="84" y="343"/>
                    <a:pt x="112" y="243"/>
                  </a:cubicBezTo>
                  <a:cubicBezTo>
                    <a:pt x="140" y="142"/>
                    <a:pt x="245" y="84"/>
                    <a:pt x="345" y="112"/>
                  </a:cubicBezTo>
                  <a:cubicBezTo>
                    <a:pt x="446" y="141"/>
                    <a:pt x="504" y="245"/>
                    <a:pt x="476" y="345"/>
                  </a:cubicBezTo>
                  <a:cubicBezTo>
                    <a:pt x="447" y="446"/>
                    <a:pt x="343" y="504"/>
                    <a:pt x="243" y="476"/>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9">
              <a:extLst>
                <a:ext uri="{FF2B5EF4-FFF2-40B4-BE49-F238E27FC236}">
                  <a16:creationId xmlns:a16="http://schemas.microsoft.com/office/drawing/2014/main" id="{2B94D395-C253-5E4E-A7F6-74B0E2702361}"/>
                </a:ext>
                <a:ext uri="{C183D7F6-B498-43B3-948B-1728B52AA6E4}">
                  <adec:decorative xmlns:adec="http://schemas.microsoft.com/office/drawing/2017/decorative" val="1"/>
                </a:ext>
              </a:extLst>
            </p:cNvPr>
            <p:cNvSpPr>
              <a:spLocks noEditPoints="1"/>
            </p:cNvSpPr>
            <p:nvPr/>
          </p:nvSpPr>
          <p:spPr bwMode="auto">
            <a:xfrm>
              <a:off x="2842428" y="2255694"/>
              <a:ext cx="1553322" cy="1551812"/>
            </a:xfrm>
            <a:custGeom>
              <a:avLst/>
              <a:gdLst>
                <a:gd name="T0" fmla="*/ 461 w 730"/>
                <a:gd name="T1" fmla="*/ 716 h 729"/>
                <a:gd name="T2" fmla="*/ 500 w 730"/>
                <a:gd name="T3" fmla="*/ 638 h 729"/>
                <a:gd name="T4" fmla="*/ 586 w 730"/>
                <a:gd name="T5" fmla="*/ 654 h 729"/>
                <a:gd name="T6" fmla="*/ 593 w 730"/>
                <a:gd name="T7" fmla="*/ 567 h 729"/>
                <a:gd name="T8" fmla="*/ 682 w 730"/>
                <a:gd name="T9" fmla="*/ 546 h 729"/>
                <a:gd name="T10" fmla="*/ 654 w 730"/>
                <a:gd name="T11" fmla="*/ 462 h 729"/>
                <a:gd name="T12" fmla="*/ 726 w 730"/>
                <a:gd name="T13" fmla="*/ 413 h 729"/>
                <a:gd name="T14" fmla="*/ 669 w 730"/>
                <a:gd name="T15" fmla="*/ 346 h 729"/>
                <a:gd name="T16" fmla="*/ 717 w 730"/>
                <a:gd name="T17" fmla="*/ 269 h 729"/>
                <a:gd name="T18" fmla="*/ 638 w 730"/>
                <a:gd name="T19" fmla="*/ 229 h 729"/>
                <a:gd name="T20" fmla="*/ 655 w 730"/>
                <a:gd name="T21" fmla="*/ 143 h 729"/>
                <a:gd name="T22" fmla="*/ 567 w 730"/>
                <a:gd name="T23" fmla="*/ 136 h 729"/>
                <a:gd name="T24" fmla="*/ 546 w 730"/>
                <a:gd name="T25" fmla="*/ 47 h 729"/>
                <a:gd name="T26" fmla="*/ 463 w 730"/>
                <a:gd name="T27" fmla="*/ 76 h 729"/>
                <a:gd name="T28" fmla="*/ 413 w 730"/>
                <a:gd name="T29" fmla="*/ 3 h 729"/>
                <a:gd name="T30" fmla="*/ 347 w 730"/>
                <a:gd name="T31" fmla="*/ 60 h 729"/>
                <a:gd name="T32" fmla="*/ 269 w 730"/>
                <a:gd name="T33" fmla="*/ 13 h 729"/>
                <a:gd name="T34" fmla="*/ 230 w 730"/>
                <a:gd name="T35" fmla="*/ 91 h 729"/>
                <a:gd name="T36" fmla="*/ 144 w 730"/>
                <a:gd name="T37" fmla="*/ 75 h 729"/>
                <a:gd name="T38" fmla="*/ 137 w 730"/>
                <a:gd name="T39" fmla="*/ 162 h 729"/>
                <a:gd name="T40" fmla="*/ 48 w 730"/>
                <a:gd name="T41" fmla="*/ 183 h 729"/>
                <a:gd name="T42" fmla="*/ 76 w 730"/>
                <a:gd name="T43" fmla="*/ 267 h 729"/>
                <a:gd name="T44" fmla="*/ 3 w 730"/>
                <a:gd name="T45" fmla="*/ 316 h 729"/>
                <a:gd name="T46" fmla="*/ 61 w 730"/>
                <a:gd name="T47" fmla="*/ 383 h 729"/>
                <a:gd name="T48" fmla="*/ 13 w 730"/>
                <a:gd name="T49" fmla="*/ 460 h 729"/>
                <a:gd name="T50" fmla="*/ 92 w 730"/>
                <a:gd name="T51" fmla="*/ 499 h 729"/>
                <a:gd name="T52" fmla="*/ 75 w 730"/>
                <a:gd name="T53" fmla="*/ 586 h 729"/>
                <a:gd name="T54" fmla="*/ 163 w 730"/>
                <a:gd name="T55" fmla="*/ 592 h 729"/>
                <a:gd name="T56" fmla="*/ 184 w 730"/>
                <a:gd name="T57" fmla="*/ 682 h 729"/>
                <a:gd name="T58" fmla="*/ 267 w 730"/>
                <a:gd name="T59" fmla="*/ 653 h 729"/>
                <a:gd name="T60" fmla="*/ 317 w 730"/>
                <a:gd name="T61" fmla="*/ 726 h 729"/>
                <a:gd name="T62" fmla="*/ 383 w 730"/>
                <a:gd name="T63" fmla="*/ 669 h 729"/>
                <a:gd name="T64" fmla="*/ 262 w 730"/>
                <a:gd name="T65" fmla="*/ 575 h 729"/>
                <a:gd name="T66" fmla="*/ 468 w 730"/>
                <a:gd name="T67" fmla="*/ 154 h 729"/>
                <a:gd name="T68" fmla="*/ 262 w 730"/>
                <a:gd name="T69" fmla="*/ 57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0" h="729">
                  <a:moveTo>
                    <a:pt x="426" y="663"/>
                  </a:moveTo>
                  <a:cubicBezTo>
                    <a:pt x="461" y="716"/>
                    <a:pt x="461" y="716"/>
                    <a:pt x="461" y="716"/>
                  </a:cubicBezTo>
                  <a:cubicBezTo>
                    <a:pt x="505" y="701"/>
                    <a:pt x="505" y="701"/>
                    <a:pt x="505" y="701"/>
                  </a:cubicBezTo>
                  <a:cubicBezTo>
                    <a:pt x="500" y="638"/>
                    <a:pt x="500" y="638"/>
                    <a:pt x="500" y="638"/>
                  </a:cubicBezTo>
                  <a:cubicBezTo>
                    <a:pt x="512" y="632"/>
                    <a:pt x="523" y="625"/>
                    <a:pt x="534" y="618"/>
                  </a:cubicBezTo>
                  <a:cubicBezTo>
                    <a:pt x="586" y="654"/>
                    <a:pt x="586" y="654"/>
                    <a:pt x="586" y="654"/>
                  </a:cubicBezTo>
                  <a:cubicBezTo>
                    <a:pt x="621" y="624"/>
                    <a:pt x="621" y="624"/>
                    <a:pt x="621" y="624"/>
                  </a:cubicBezTo>
                  <a:cubicBezTo>
                    <a:pt x="593" y="567"/>
                    <a:pt x="593" y="567"/>
                    <a:pt x="593" y="567"/>
                  </a:cubicBezTo>
                  <a:cubicBezTo>
                    <a:pt x="602" y="556"/>
                    <a:pt x="611" y="545"/>
                    <a:pt x="619" y="533"/>
                  </a:cubicBezTo>
                  <a:cubicBezTo>
                    <a:pt x="682" y="546"/>
                    <a:pt x="682" y="546"/>
                    <a:pt x="682" y="546"/>
                  </a:cubicBezTo>
                  <a:cubicBezTo>
                    <a:pt x="703" y="504"/>
                    <a:pt x="703" y="504"/>
                    <a:pt x="703" y="504"/>
                  </a:cubicBezTo>
                  <a:cubicBezTo>
                    <a:pt x="654" y="462"/>
                    <a:pt x="654" y="462"/>
                    <a:pt x="654" y="462"/>
                  </a:cubicBezTo>
                  <a:cubicBezTo>
                    <a:pt x="658" y="450"/>
                    <a:pt x="661" y="437"/>
                    <a:pt x="664" y="425"/>
                  </a:cubicBezTo>
                  <a:cubicBezTo>
                    <a:pt x="726" y="413"/>
                    <a:pt x="726" y="413"/>
                    <a:pt x="726" y="413"/>
                  </a:cubicBezTo>
                  <a:cubicBezTo>
                    <a:pt x="730" y="367"/>
                    <a:pt x="730" y="367"/>
                    <a:pt x="730" y="367"/>
                  </a:cubicBezTo>
                  <a:cubicBezTo>
                    <a:pt x="669" y="346"/>
                    <a:pt x="669" y="346"/>
                    <a:pt x="669" y="346"/>
                  </a:cubicBezTo>
                  <a:cubicBezTo>
                    <a:pt x="668" y="332"/>
                    <a:pt x="666" y="318"/>
                    <a:pt x="664" y="304"/>
                  </a:cubicBezTo>
                  <a:cubicBezTo>
                    <a:pt x="717" y="269"/>
                    <a:pt x="717" y="269"/>
                    <a:pt x="717" y="269"/>
                  </a:cubicBezTo>
                  <a:cubicBezTo>
                    <a:pt x="702" y="225"/>
                    <a:pt x="702" y="225"/>
                    <a:pt x="702" y="225"/>
                  </a:cubicBezTo>
                  <a:cubicBezTo>
                    <a:pt x="638" y="229"/>
                    <a:pt x="638" y="229"/>
                    <a:pt x="638" y="229"/>
                  </a:cubicBezTo>
                  <a:cubicBezTo>
                    <a:pt x="632" y="218"/>
                    <a:pt x="626" y="207"/>
                    <a:pt x="619" y="196"/>
                  </a:cubicBezTo>
                  <a:cubicBezTo>
                    <a:pt x="655" y="143"/>
                    <a:pt x="655" y="143"/>
                    <a:pt x="655" y="143"/>
                  </a:cubicBezTo>
                  <a:cubicBezTo>
                    <a:pt x="624" y="108"/>
                    <a:pt x="624" y="108"/>
                    <a:pt x="624" y="108"/>
                  </a:cubicBezTo>
                  <a:cubicBezTo>
                    <a:pt x="567" y="136"/>
                    <a:pt x="567" y="136"/>
                    <a:pt x="567" y="136"/>
                  </a:cubicBezTo>
                  <a:cubicBezTo>
                    <a:pt x="557" y="127"/>
                    <a:pt x="545" y="118"/>
                    <a:pt x="533" y="110"/>
                  </a:cubicBezTo>
                  <a:cubicBezTo>
                    <a:pt x="546" y="47"/>
                    <a:pt x="546" y="47"/>
                    <a:pt x="546" y="47"/>
                  </a:cubicBezTo>
                  <a:cubicBezTo>
                    <a:pt x="505" y="27"/>
                    <a:pt x="505" y="27"/>
                    <a:pt x="505" y="27"/>
                  </a:cubicBezTo>
                  <a:cubicBezTo>
                    <a:pt x="463" y="76"/>
                    <a:pt x="463" y="76"/>
                    <a:pt x="463" y="76"/>
                  </a:cubicBezTo>
                  <a:cubicBezTo>
                    <a:pt x="450" y="72"/>
                    <a:pt x="438" y="68"/>
                    <a:pt x="425" y="66"/>
                  </a:cubicBezTo>
                  <a:cubicBezTo>
                    <a:pt x="413" y="3"/>
                    <a:pt x="413" y="3"/>
                    <a:pt x="413" y="3"/>
                  </a:cubicBezTo>
                  <a:cubicBezTo>
                    <a:pt x="367" y="0"/>
                    <a:pt x="367" y="0"/>
                    <a:pt x="367" y="0"/>
                  </a:cubicBezTo>
                  <a:cubicBezTo>
                    <a:pt x="347" y="60"/>
                    <a:pt x="347" y="60"/>
                    <a:pt x="347" y="60"/>
                  </a:cubicBezTo>
                  <a:cubicBezTo>
                    <a:pt x="332" y="61"/>
                    <a:pt x="318" y="63"/>
                    <a:pt x="304" y="66"/>
                  </a:cubicBezTo>
                  <a:cubicBezTo>
                    <a:pt x="269" y="13"/>
                    <a:pt x="269" y="13"/>
                    <a:pt x="269" y="13"/>
                  </a:cubicBezTo>
                  <a:cubicBezTo>
                    <a:pt x="225" y="28"/>
                    <a:pt x="225" y="28"/>
                    <a:pt x="225" y="28"/>
                  </a:cubicBezTo>
                  <a:cubicBezTo>
                    <a:pt x="230" y="91"/>
                    <a:pt x="230" y="91"/>
                    <a:pt x="230" y="91"/>
                  </a:cubicBezTo>
                  <a:cubicBezTo>
                    <a:pt x="218" y="97"/>
                    <a:pt x="207" y="103"/>
                    <a:pt x="196" y="111"/>
                  </a:cubicBezTo>
                  <a:cubicBezTo>
                    <a:pt x="144" y="75"/>
                    <a:pt x="144" y="75"/>
                    <a:pt x="144" y="75"/>
                  </a:cubicBezTo>
                  <a:cubicBezTo>
                    <a:pt x="109" y="105"/>
                    <a:pt x="109" y="105"/>
                    <a:pt x="109" y="105"/>
                  </a:cubicBezTo>
                  <a:cubicBezTo>
                    <a:pt x="137" y="162"/>
                    <a:pt x="137" y="162"/>
                    <a:pt x="137" y="162"/>
                  </a:cubicBezTo>
                  <a:cubicBezTo>
                    <a:pt x="128" y="173"/>
                    <a:pt x="119" y="184"/>
                    <a:pt x="111" y="196"/>
                  </a:cubicBezTo>
                  <a:cubicBezTo>
                    <a:pt x="48" y="183"/>
                    <a:pt x="48" y="183"/>
                    <a:pt x="48" y="183"/>
                  </a:cubicBezTo>
                  <a:cubicBezTo>
                    <a:pt x="27" y="225"/>
                    <a:pt x="27" y="225"/>
                    <a:pt x="27" y="225"/>
                  </a:cubicBezTo>
                  <a:cubicBezTo>
                    <a:pt x="76" y="267"/>
                    <a:pt x="76" y="267"/>
                    <a:pt x="76" y="267"/>
                  </a:cubicBezTo>
                  <a:cubicBezTo>
                    <a:pt x="72" y="279"/>
                    <a:pt x="69" y="292"/>
                    <a:pt x="66" y="304"/>
                  </a:cubicBezTo>
                  <a:cubicBezTo>
                    <a:pt x="3" y="316"/>
                    <a:pt x="3" y="316"/>
                    <a:pt x="3" y="316"/>
                  </a:cubicBezTo>
                  <a:cubicBezTo>
                    <a:pt x="0" y="362"/>
                    <a:pt x="0" y="362"/>
                    <a:pt x="0" y="362"/>
                  </a:cubicBezTo>
                  <a:cubicBezTo>
                    <a:pt x="61" y="383"/>
                    <a:pt x="61" y="383"/>
                    <a:pt x="61" y="383"/>
                  </a:cubicBezTo>
                  <a:cubicBezTo>
                    <a:pt x="62" y="397"/>
                    <a:pt x="63" y="411"/>
                    <a:pt x="66" y="425"/>
                  </a:cubicBezTo>
                  <a:cubicBezTo>
                    <a:pt x="13" y="460"/>
                    <a:pt x="13" y="460"/>
                    <a:pt x="13" y="460"/>
                  </a:cubicBezTo>
                  <a:cubicBezTo>
                    <a:pt x="28" y="504"/>
                    <a:pt x="28" y="504"/>
                    <a:pt x="28" y="504"/>
                  </a:cubicBezTo>
                  <a:cubicBezTo>
                    <a:pt x="92" y="499"/>
                    <a:pt x="92" y="499"/>
                    <a:pt x="92" y="499"/>
                  </a:cubicBezTo>
                  <a:cubicBezTo>
                    <a:pt x="97" y="511"/>
                    <a:pt x="104" y="522"/>
                    <a:pt x="111" y="533"/>
                  </a:cubicBezTo>
                  <a:cubicBezTo>
                    <a:pt x="75" y="586"/>
                    <a:pt x="75" y="586"/>
                    <a:pt x="75" y="586"/>
                  </a:cubicBezTo>
                  <a:cubicBezTo>
                    <a:pt x="106" y="621"/>
                    <a:pt x="106" y="621"/>
                    <a:pt x="106" y="621"/>
                  </a:cubicBezTo>
                  <a:cubicBezTo>
                    <a:pt x="163" y="592"/>
                    <a:pt x="163" y="592"/>
                    <a:pt x="163" y="592"/>
                  </a:cubicBezTo>
                  <a:cubicBezTo>
                    <a:pt x="173" y="602"/>
                    <a:pt x="185" y="611"/>
                    <a:pt x="197" y="619"/>
                  </a:cubicBezTo>
                  <a:cubicBezTo>
                    <a:pt x="184" y="682"/>
                    <a:pt x="184" y="682"/>
                    <a:pt x="184" y="682"/>
                  </a:cubicBezTo>
                  <a:cubicBezTo>
                    <a:pt x="225" y="702"/>
                    <a:pt x="225" y="702"/>
                    <a:pt x="225" y="702"/>
                  </a:cubicBezTo>
                  <a:cubicBezTo>
                    <a:pt x="267" y="653"/>
                    <a:pt x="267" y="653"/>
                    <a:pt x="267" y="653"/>
                  </a:cubicBezTo>
                  <a:cubicBezTo>
                    <a:pt x="280" y="657"/>
                    <a:pt x="292" y="661"/>
                    <a:pt x="305" y="663"/>
                  </a:cubicBezTo>
                  <a:cubicBezTo>
                    <a:pt x="317" y="726"/>
                    <a:pt x="317" y="726"/>
                    <a:pt x="317" y="726"/>
                  </a:cubicBezTo>
                  <a:cubicBezTo>
                    <a:pt x="363" y="729"/>
                    <a:pt x="363" y="729"/>
                    <a:pt x="363" y="729"/>
                  </a:cubicBezTo>
                  <a:cubicBezTo>
                    <a:pt x="383" y="669"/>
                    <a:pt x="383" y="669"/>
                    <a:pt x="383" y="669"/>
                  </a:cubicBezTo>
                  <a:cubicBezTo>
                    <a:pt x="397" y="668"/>
                    <a:pt x="412" y="666"/>
                    <a:pt x="426" y="663"/>
                  </a:cubicBezTo>
                  <a:close/>
                  <a:moveTo>
                    <a:pt x="262" y="575"/>
                  </a:moveTo>
                  <a:cubicBezTo>
                    <a:pt x="146" y="518"/>
                    <a:pt x="97" y="377"/>
                    <a:pt x="154" y="261"/>
                  </a:cubicBezTo>
                  <a:cubicBezTo>
                    <a:pt x="211" y="145"/>
                    <a:pt x="352" y="97"/>
                    <a:pt x="468" y="154"/>
                  </a:cubicBezTo>
                  <a:cubicBezTo>
                    <a:pt x="584" y="211"/>
                    <a:pt x="632" y="351"/>
                    <a:pt x="575" y="468"/>
                  </a:cubicBezTo>
                  <a:cubicBezTo>
                    <a:pt x="518" y="584"/>
                    <a:pt x="378" y="632"/>
                    <a:pt x="262" y="575"/>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2">
              <a:extLst>
                <a:ext uri="{FF2B5EF4-FFF2-40B4-BE49-F238E27FC236}">
                  <a16:creationId xmlns:a16="http://schemas.microsoft.com/office/drawing/2014/main" id="{9B5DFEC8-08F2-004A-AF0C-8B19D5E31831}"/>
                </a:ext>
                <a:ext uri="{C183D7F6-B498-43B3-948B-1728B52AA6E4}">
                  <adec:decorative xmlns:adec="http://schemas.microsoft.com/office/drawing/2017/decorative" val="1"/>
                </a:ext>
              </a:extLst>
            </p:cNvPr>
            <p:cNvSpPr>
              <a:spLocks noEditPoints="1"/>
            </p:cNvSpPr>
            <p:nvPr/>
          </p:nvSpPr>
          <p:spPr bwMode="auto">
            <a:xfrm>
              <a:off x="2280878" y="3668627"/>
              <a:ext cx="1547283" cy="1548793"/>
            </a:xfrm>
            <a:custGeom>
              <a:avLst/>
              <a:gdLst>
                <a:gd name="T0" fmla="*/ 435 w 727"/>
                <a:gd name="T1" fmla="*/ 721 h 727"/>
                <a:gd name="T2" fmla="*/ 479 w 727"/>
                <a:gd name="T3" fmla="*/ 645 h 727"/>
                <a:gd name="T4" fmla="*/ 564 w 727"/>
                <a:gd name="T5" fmla="*/ 668 h 727"/>
                <a:gd name="T6" fmla="*/ 577 w 727"/>
                <a:gd name="T7" fmla="*/ 581 h 727"/>
                <a:gd name="T8" fmla="*/ 668 w 727"/>
                <a:gd name="T9" fmla="*/ 566 h 727"/>
                <a:gd name="T10" fmla="*/ 645 w 727"/>
                <a:gd name="T11" fmla="*/ 481 h 727"/>
                <a:gd name="T12" fmla="*/ 721 w 727"/>
                <a:gd name="T13" fmla="*/ 436 h 727"/>
                <a:gd name="T14" fmla="*/ 668 w 727"/>
                <a:gd name="T15" fmla="*/ 366 h 727"/>
                <a:gd name="T16" fmla="*/ 721 w 727"/>
                <a:gd name="T17" fmla="*/ 292 h 727"/>
                <a:gd name="T18" fmla="*/ 645 w 727"/>
                <a:gd name="T19" fmla="*/ 247 h 727"/>
                <a:gd name="T20" fmla="*/ 668 w 727"/>
                <a:gd name="T21" fmla="*/ 162 h 727"/>
                <a:gd name="T22" fmla="*/ 581 w 727"/>
                <a:gd name="T23" fmla="*/ 150 h 727"/>
                <a:gd name="T24" fmla="*/ 566 w 727"/>
                <a:gd name="T25" fmla="*/ 59 h 727"/>
                <a:gd name="T26" fmla="*/ 481 w 727"/>
                <a:gd name="T27" fmla="*/ 82 h 727"/>
                <a:gd name="T28" fmla="*/ 436 w 727"/>
                <a:gd name="T29" fmla="*/ 6 h 727"/>
                <a:gd name="T30" fmla="*/ 366 w 727"/>
                <a:gd name="T31" fmla="*/ 58 h 727"/>
                <a:gd name="T32" fmla="*/ 292 w 727"/>
                <a:gd name="T33" fmla="*/ 6 h 727"/>
                <a:gd name="T34" fmla="*/ 247 w 727"/>
                <a:gd name="T35" fmla="*/ 81 h 727"/>
                <a:gd name="T36" fmla="*/ 162 w 727"/>
                <a:gd name="T37" fmla="*/ 59 h 727"/>
                <a:gd name="T38" fmla="*/ 150 w 727"/>
                <a:gd name="T39" fmla="*/ 146 h 727"/>
                <a:gd name="T40" fmla="*/ 59 w 727"/>
                <a:gd name="T41" fmla="*/ 161 h 727"/>
                <a:gd name="T42" fmla="*/ 82 w 727"/>
                <a:gd name="T43" fmla="*/ 246 h 727"/>
                <a:gd name="T44" fmla="*/ 6 w 727"/>
                <a:gd name="T45" fmla="*/ 290 h 727"/>
                <a:gd name="T46" fmla="*/ 59 w 727"/>
                <a:gd name="T47" fmla="*/ 361 h 727"/>
                <a:gd name="T48" fmla="*/ 6 w 727"/>
                <a:gd name="T49" fmla="*/ 435 h 727"/>
                <a:gd name="T50" fmla="*/ 82 w 727"/>
                <a:gd name="T51" fmla="*/ 479 h 727"/>
                <a:gd name="T52" fmla="*/ 59 w 727"/>
                <a:gd name="T53" fmla="*/ 564 h 727"/>
                <a:gd name="T54" fmla="*/ 146 w 727"/>
                <a:gd name="T55" fmla="*/ 577 h 727"/>
                <a:gd name="T56" fmla="*/ 161 w 727"/>
                <a:gd name="T57" fmla="*/ 667 h 727"/>
                <a:gd name="T58" fmla="*/ 246 w 727"/>
                <a:gd name="T59" fmla="*/ 645 h 727"/>
                <a:gd name="T60" fmla="*/ 290 w 727"/>
                <a:gd name="T61" fmla="*/ 721 h 727"/>
                <a:gd name="T62" fmla="*/ 361 w 727"/>
                <a:gd name="T63" fmla="*/ 668 h 727"/>
                <a:gd name="T64" fmla="*/ 246 w 727"/>
                <a:gd name="T65" fmla="*/ 566 h 727"/>
                <a:gd name="T66" fmla="*/ 481 w 727"/>
                <a:gd name="T67" fmla="*/ 160 h 727"/>
                <a:gd name="T68" fmla="*/ 246 w 727"/>
                <a:gd name="T69" fmla="*/ 56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7">
                  <a:moveTo>
                    <a:pt x="404" y="665"/>
                  </a:moveTo>
                  <a:cubicBezTo>
                    <a:pt x="435" y="721"/>
                    <a:pt x="435" y="721"/>
                    <a:pt x="435" y="721"/>
                  </a:cubicBezTo>
                  <a:cubicBezTo>
                    <a:pt x="480" y="709"/>
                    <a:pt x="480" y="709"/>
                    <a:pt x="480" y="709"/>
                  </a:cubicBezTo>
                  <a:cubicBezTo>
                    <a:pt x="479" y="645"/>
                    <a:pt x="479" y="645"/>
                    <a:pt x="479" y="645"/>
                  </a:cubicBezTo>
                  <a:cubicBezTo>
                    <a:pt x="491" y="640"/>
                    <a:pt x="503" y="634"/>
                    <a:pt x="514" y="628"/>
                  </a:cubicBezTo>
                  <a:cubicBezTo>
                    <a:pt x="564" y="668"/>
                    <a:pt x="564" y="668"/>
                    <a:pt x="564" y="668"/>
                  </a:cubicBezTo>
                  <a:cubicBezTo>
                    <a:pt x="601" y="640"/>
                    <a:pt x="601" y="640"/>
                    <a:pt x="601" y="640"/>
                  </a:cubicBezTo>
                  <a:cubicBezTo>
                    <a:pt x="577" y="581"/>
                    <a:pt x="577" y="581"/>
                    <a:pt x="577" y="581"/>
                  </a:cubicBezTo>
                  <a:cubicBezTo>
                    <a:pt x="587" y="571"/>
                    <a:pt x="597" y="560"/>
                    <a:pt x="605" y="548"/>
                  </a:cubicBezTo>
                  <a:cubicBezTo>
                    <a:pt x="668" y="566"/>
                    <a:pt x="668" y="566"/>
                    <a:pt x="668" y="566"/>
                  </a:cubicBezTo>
                  <a:cubicBezTo>
                    <a:pt x="691" y="526"/>
                    <a:pt x="691" y="526"/>
                    <a:pt x="691" y="526"/>
                  </a:cubicBezTo>
                  <a:cubicBezTo>
                    <a:pt x="645" y="481"/>
                    <a:pt x="645" y="481"/>
                    <a:pt x="645" y="481"/>
                  </a:cubicBezTo>
                  <a:cubicBezTo>
                    <a:pt x="650" y="468"/>
                    <a:pt x="654" y="456"/>
                    <a:pt x="657" y="444"/>
                  </a:cubicBezTo>
                  <a:cubicBezTo>
                    <a:pt x="721" y="436"/>
                    <a:pt x="721" y="436"/>
                    <a:pt x="721" y="436"/>
                  </a:cubicBezTo>
                  <a:cubicBezTo>
                    <a:pt x="727" y="390"/>
                    <a:pt x="727" y="390"/>
                    <a:pt x="727" y="390"/>
                  </a:cubicBezTo>
                  <a:cubicBezTo>
                    <a:pt x="668" y="366"/>
                    <a:pt x="668" y="366"/>
                    <a:pt x="668" y="366"/>
                  </a:cubicBezTo>
                  <a:cubicBezTo>
                    <a:pt x="668" y="352"/>
                    <a:pt x="667" y="337"/>
                    <a:pt x="666" y="323"/>
                  </a:cubicBezTo>
                  <a:cubicBezTo>
                    <a:pt x="721" y="292"/>
                    <a:pt x="721" y="292"/>
                    <a:pt x="721" y="292"/>
                  </a:cubicBezTo>
                  <a:cubicBezTo>
                    <a:pt x="709" y="247"/>
                    <a:pt x="709" y="247"/>
                    <a:pt x="709" y="247"/>
                  </a:cubicBezTo>
                  <a:cubicBezTo>
                    <a:pt x="645" y="247"/>
                    <a:pt x="645" y="247"/>
                    <a:pt x="645" y="247"/>
                  </a:cubicBezTo>
                  <a:cubicBezTo>
                    <a:pt x="640" y="235"/>
                    <a:pt x="635" y="224"/>
                    <a:pt x="628" y="212"/>
                  </a:cubicBezTo>
                  <a:cubicBezTo>
                    <a:pt x="668" y="162"/>
                    <a:pt x="668" y="162"/>
                    <a:pt x="668" y="162"/>
                  </a:cubicBezTo>
                  <a:cubicBezTo>
                    <a:pt x="640" y="125"/>
                    <a:pt x="640" y="125"/>
                    <a:pt x="640" y="125"/>
                  </a:cubicBezTo>
                  <a:cubicBezTo>
                    <a:pt x="581" y="150"/>
                    <a:pt x="581" y="150"/>
                    <a:pt x="581" y="150"/>
                  </a:cubicBezTo>
                  <a:cubicBezTo>
                    <a:pt x="571" y="140"/>
                    <a:pt x="560" y="130"/>
                    <a:pt x="549" y="121"/>
                  </a:cubicBezTo>
                  <a:cubicBezTo>
                    <a:pt x="566" y="59"/>
                    <a:pt x="566" y="59"/>
                    <a:pt x="566" y="59"/>
                  </a:cubicBezTo>
                  <a:cubicBezTo>
                    <a:pt x="526" y="36"/>
                    <a:pt x="526" y="36"/>
                    <a:pt x="526" y="36"/>
                  </a:cubicBezTo>
                  <a:cubicBezTo>
                    <a:pt x="481" y="82"/>
                    <a:pt x="481" y="82"/>
                    <a:pt x="481" y="82"/>
                  </a:cubicBezTo>
                  <a:cubicBezTo>
                    <a:pt x="469" y="77"/>
                    <a:pt x="456" y="73"/>
                    <a:pt x="444" y="69"/>
                  </a:cubicBezTo>
                  <a:cubicBezTo>
                    <a:pt x="436" y="6"/>
                    <a:pt x="436" y="6"/>
                    <a:pt x="436" y="6"/>
                  </a:cubicBezTo>
                  <a:cubicBezTo>
                    <a:pt x="391" y="0"/>
                    <a:pt x="391" y="0"/>
                    <a:pt x="391" y="0"/>
                  </a:cubicBezTo>
                  <a:cubicBezTo>
                    <a:pt x="366" y="58"/>
                    <a:pt x="366" y="58"/>
                    <a:pt x="366" y="58"/>
                  </a:cubicBezTo>
                  <a:cubicBezTo>
                    <a:pt x="352" y="58"/>
                    <a:pt x="337" y="59"/>
                    <a:pt x="323" y="61"/>
                  </a:cubicBezTo>
                  <a:cubicBezTo>
                    <a:pt x="292" y="6"/>
                    <a:pt x="292" y="6"/>
                    <a:pt x="292" y="6"/>
                  </a:cubicBezTo>
                  <a:cubicBezTo>
                    <a:pt x="247" y="18"/>
                    <a:pt x="247" y="18"/>
                    <a:pt x="247" y="18"/>
                  </a:cubicBezTo>
                  <a:cubicBezTo>
                    <a:pt x="247" y="81"/>
                    <a:pt x="247" y="81"/>
                    <a:pt x="247" y="81"/>
                  </a:cubicBezTo>
                  <a:cubicBezTo>
                    <a:pt x="235" y="86"/>
                    <a:pt x="224" y="92"/>
                    <a:pt x="212" y="98"/>
                  </a:cubicBezTo>
                  <a:cubicBezTo>
                    <a:pt x="162" y="59"/>
                    <a:pt x="162" y="59"/>
                    <a:pt x="162" y="59"/>
                  </a:cubicBezTo>
                  <a:cubicBezTo>
                    <a:pt x="125" y="87"/>
                    <a:pt x="125" y="87"/>
                    <a:pt x="125" y="87"/>
                  </a:cubicBezTo>
                  <a:cubicBezTo>
                    <a:pt x="150" y="146"/>
                    <a:pt x="150" y="146"/>
                    <a:pt x="150" y="146"/>
                  </a:cubicBezTo>
                  <a:cubicBezTo>
                    <a:pt x="140" y="156"/>
                    <a:pt x="130" y="166"/>
                    <a:pt x="121" y="178"/>
                  </a:cubicBezTo>
                  <a:cubicBezTo>
                    <a:pt x="59" y="161"/>
                    <a:pt x="59" y="161"/>
                    <a:pt x="59" y="161"/>
                  </a:cubicBezTo>
                  <a:cubicBezTo>
                    <a:pt x="36" y="201"/>
                    <a:pt x="36" y="201"/>
                    <a:pt x="36" y="201"/>
                  </a:cubicBezTo>
                  <a:cubicBezTo>
                    <a:pt x="82" y="246"/>
                    <a:pt x="82" y="246"/>
                    <a:pt x="82" y="246"/>
                  </a:cubicBezTo>
                  <a:cubicBezTo>
                    <a:pt x="77" y="258"/>
                    <a:pt x="73" y="270"/>
                    <a:pt x="69" y="283"/>
                  </a:cubicBezTo>
                  <a:cubicBezTo>
                    <a:pt x="6" y="290"/>
                    <a:pt x="6" y="290"/>
                    <a:pt x="6" y="290"/>
                  </a:cubicBezTo>
                  <a:cubicBezTo>
                    <a:pt x="0" y="336"/>
                    <a:pt x="0" y="336"/>
                    <a:pt x="0" y="336"/>
                  </a:cubicBezTo>
                  <a:cubicBezTo>
                    <a:pt x="59" y="361"/>
                    <a:pt x="59" y="361"/>
                    <a:pt x="59" y="361"/>
                  </a:cubicBezTo>
                  <a:cubicBezTo>
                    <a:pt x="59" y="375"/>
                    <a:pt x="59" y="389"/>
                    <a:pt x="61" y="403"/>
                  </a:cubicBezTo>
                  <a:cubicBezTo>
                    <a:pt x="6" y="435"/>
                    <a:pt x="6" y="435"/>
                    <a:pt x="6" y="435"/>
                  </a:cubicBezTo>
                  <a:cubicBezTo>
                    <a:pt x="18" y="480"/>
                    <a:pt x="18" y="480"/>
                    <a:pt x="18" y="480"/>
                  </a:cubicBezTo>
                  <a:cubicBezTo>
                    <a:pt x="82" y="479"/>
                    <a:pt x="82" y="479"/>
                    <a:pt x="82" y="479"/>
                  </a:cubicBezTo>
                  <a:cubicBezTo>
                    <a:pt x="87" y="491"/>
                    <a:pt x="92" y="503"/>
                    <a:pt x="99" y="514"/>
                  </a:cubicBezTo>
                  <a:cubicBezTo>
                    <a:pt x="59" y="564"/>
                    <a:pt x="59" y="564"/>
                    <a:pt x="59" y="564"/>
                  </a:cubicBezTo>
                  <a:cubicBezTo>
                    <a:pt x="87" y="601"/>
                    <a:pt x="87" y="601"/>
                    <a:pt x="87" y="601"/>
                  </a:cubicBezTo>
                  <a:cubicBezTo>
                    <a:pt x="146" y="577"/>
                    <a:pt x="146" y="577"/>
                    <a:pt x="146" y="577"/>
                  </a:cubicBezTo>
                  <a:cubicBezTo>
                    <a:pt x="156" y="587"/>
                    <a:pt x="167" y="596"/>
                    <a:pt x="178" y="605"/>
                  </a:cubicBezTo>
                  <a:cubicBezTo>
                    <a:pt x="161" y="667"/>
                    <a:pt x="161" y="667"/>
                    <a:pt x="161" y="667"/>
                  </a:cubicBezTo>
                  <a:cubicBezTo>
                    <a:pt x="201" y="691"/>
                    <a:pt x="201" y="691"/>
                    <a:pt x="201" y="691"/>
                  </a:cubicBezTo>
                  <a:cubicBezTo>
                    <a:pt x="246" y="645"/>
                    <a:pt x="246" y="645"/>
                    <a:pt x="246" y="645"/>
                  </a:cubicBezTo>
                  <a:cubicBezTo>
                    <a:pt x="258" y="650"/>
                    <a:pt x="271" y="654"/>
                    <a:pt x="283" y="657"/>
                  </a:cubicBezTo>
                  <a:cubicBezTo>
                    <a:pt x="290" y="721"/>
                    <a:pt x="290" y="721"/>
                    <a:pt x="290" y="721"/>
                  </a:cubicBezTo>
                  <a:cubicBezTo>
                    <a:pt x="336" y="727"/>
                    <a:pt x="336" y="727"/>
                    <a:pt x="336" y="727"/>
                  </a:cubicBezTo>
                  <a:cubicBezTo>
                    <a:pt x="361" y="668"/>
                    <a:pt x="361" y="668"/>
                    <a:pt x="361" y="668"/>
                  </a:cubicBezTo>
                  <a:cubicBezTo>
                    <a:pt x="375" y="668"/>
                    <a:pt x="389" y="667"/>
                    <a:pt x="404" y="665"/>
                  </a:cubicBezTo>
                  <a:close/>
                  <a:moveTo>
                    <a:pt x="246" y="566"/>
                  </a:moveTo>
                  <a:cubicBezTo>
                    <a:pt x="134" y="501"/>
                    <a:pt x="96" y="358"/>
                    <a:pt x="160" y="246"/>
                  </a:cubicBezTo>
                  <a:cubicBezTo>
                    <a:pt x="225" y="134"/>
                    <a:pt x="369" y="95"/>
                    <a:pt x="481" y="160"/>
                  </a:cubicBezTo>
                  <a:cubicBezTo>
                    <a:pt x="593" y="225"/>
                    <a:pt x="631" y="368"/>
                    <a:pt x="566" y="481"/>
                  </a:cubicBezTo>
                  <a:cubicBezTo>
                    <a:pt x="502" y="593"/>
                    <a:pt x="358" y="631"/>
                    <a:pt x="246" y="566"/>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4">
              <a:extLst>
                <a:ext uri="{FF2B5EF4-FFF2-40B4-BE49-F238E27FC236}">
                  <a16:creationId xmlns:a16="http://schemas.microsoft.com/office/drawing/2014/main" id="{6F4832B4-B85E-8C41-87CE-5F097508E3B1}"/>
                </a:ext>
                <a:ext uri="{C183D7F6-B498-43B3-948B-1728B52AA6E4}">
                  <adec:decorative xmlns:adec="http://schemas.microsoft.com/office/drawing/2017/decorative" val="1"/>
                </a:ext>
              </a:extLst>
            </p:cNvPr>
            <p:cNvSpPr>
              <a:spLocks noEditPoints="1"/>
            </p:cNvSpPr>
            <p:nvPr/>
          </p:nvSpPr>
          <p:spPr bwMode="auto">
            <a:xfrm>
              <a:off x="1216648" y="2359853"/>
              <a:ext cx="1547283" cy="1550301"/>
            </a:xfrm>
            <a:custGeom>
              <a:avLst/>
              <a:gdLst>
                <a:gd name="T0" fmla="*/ 435 w 727"/>
                <a:gd name="T1" fmla="*/ 722 h 728"/>
                <a:gd name="T2" fmla="*/ 479 w 727"/>
                <a:gd name="T3" fmla="*/ 646 h 728"/>
                <a:gd name="T4" fmla="*/ 565 w 727"/>
                <a:gd name="T5" fmla="*/ 668 h 728"/>
                <a:gd name="T6" fmla="*/ 577 w 727"/>
                <a:gd name="T7" fmla="*/ 582 h 728"/>
                <a:gd name="T8" fmla="*/ 668 w 727"/>
                <a:gd name="T9" fmla="*/ 567 h 728"/>
                <a:gd name="T10" fmla="*/ 645 w 727"/>
                <a:gd name="T11" fmla="*/ 481 h 728"/>
                <a:gd name="T12" fmla="*/ 721 w 727"/>
                <a:gd name="T13" fmla="*/ 437 h 728"/>
                <a:gd name="T14" fmla="*/ 668 w 727"/>
                <a:gd name="T15" fmla="*/ 367 h 728"/>
                <a:gd name="T16" fmla="*/ 721 w 727"/>
                <a:gd name="T17" fmla="*/ 293 h 728"/>
                <a:gd name="T18" fmla="*/ 645 w 727"/>
                <a:gd name="T19" fmla="*/ 248 h 728"/>
                <a:gd name="T20" fmla="*/ 668 w 727"/>
                <a:gd name="T21" fmla="*/ 163 h 728"/>
                <a:gd name="T22" fmla="*/ 581 w 727"/>
                <a:gd name="T23" fmla="*/ 151 h 728"/>
                <a:gd name="T24" fmla="*/ 566 w 727"/>
                <a:gd name="T25" fmla="*/ 60 h 728"/>
                <a:gd name="T26" fmla="*/ 481 w 727"/>
                <a:gd name="T27" fmla="*/ 83 h 728"/>
                <a:gd name="T28" fmla="*/ 436 w 727"/>
                <a:gd name="T29" fmla="*/ 7 h 728"/>
                <a:gd name="T30" fmla="*/ 366 w 727"/>
                <a:gd name="T31" fmla="*/ 59 h 728"/>
                <a:gd name="T32" fmla="*/ 292 w 727"/>
                <a:gd name="T33" fmla="*/ 7 h 728"/>
                <a:gd name="T34" fmla="*/ 247 w 727"/>
                <a:gd name="T35" fmla="*/ 82 h 728"/>
                <a:gd name="T36" fmla="*/ 162 w 727"/>
                <a:gd name="T37" fmla="*/ 60 h 728"/>
                <a:gd name="T38" fmla="*/ 150 w 727"/>
                <a:gd name="T39" fmla="*/ 147 h 728"/>
                <a:gd name="T40" fmla="*/ 59 w 727"/>
                <a:gd name="T41" fmla="*/ 162 h 728"/>
                <a:gd name="T42" fmla="*/ 82 w 727"/>
                <a:gd name="T43" fmla="*/ 247 h 728"/>
                <a:gd name="T44" fmla="*/ 6 w 727"/>
                <a:gd name="T45" fmla="*/ 291 h 728"/>
                <a:gd name="T46" fmla="*/ 59 w 727"/>
                <a:gd name="T47" fmla="*/ 361 h 728"/>
                <a:gd name="T48" fmla="*/ 6 w 727"/>
                <a:gd name="T49" fmla="*/ 436 h 728"/>
                <a:gd name="T50" fmla="*/ 82 w 727"/>
                <a:gd name="T51" fmla="*/ 480 h 728"/>
                <a:gd name="T52" fmla="*/ 59 w 727"/>
                <a:gd name="T53" fmla="*/ 565 h 728"/>
                <a:gd name="T54" fmla="*/ 146 w 727"/>
                <a:gd name="T55" fmla="*/ 578 h 728"/>
                <a:gd name="T56" fmla="*/ 161 w 727"/>
                <a:gd name="T57" fmla="*/ 668 h 728"/>
                <a:gd name="T58" fmla="*/ 246 w 727"/>
                <a:gd name="T59" fmla="*/ 645 h 728"/>
                <a:gd name="T60" fmla="*/ 290 w 727"/>
                <a:gd name="T61" fmla="*/ 721 h 728"/>
                <a:gd name="T62" fmla="*/ 361 w 727"/>
                <a:gd name="T63" fmla="*/ 669 h 728"/>
                <a:gd name="T64" fmla="*/ 246 w 727"/>
                <a:gd name="T65" fmla="*/ 567 h 728"/>
                <a:gd name="T66" fmla="*/ 481 w 727"/>
                <a:gd name="T67" fmla="*/ 161 h 728"/>
                <a:gd name="T68" fmla="*/ 246 w 727"/>
                <a:gd name="T69" fmla="*/ 56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8">
                  <a:moveTo>
                    <a:pt x="404" y="666"/>
                  </a:moveTo>
                  <a:cubicBezTo>
                    <a:pt x="435" y="722"/>
                    <a:pt x="435" y="722"/>
                    <a:pt x="435" y="722"/>
                  </a:cubicBezTo>
                  <a:cubicBezTo>
                    <a:pt x="480" y="710"/>
                    <a:pt x="480" y="710"/>
                    <a:pt x="480" y="710"/>
                  </a:cubicBezTo>
                  <a:cubicBezTo>
                    <a:pt x="479" y="646"/>
                    <a:pt x="479" y="646"/>
                    <a:pt x="479" y="646"/>
                  </a:cubicBezTo>
                  <a:cubicBezTo>
                    <a:pt x="491" y="641"/>
                    <a:pt x="503" y="635"/>
                    <a:pt x="514" y="629"/>
                  </a:cubicBezTo>
                  <a:cubicBezTo>
                    <a:pt x="565" y="668"/>
                    <a:pt x="565" y="668"/>
                    <a:pt x="565" y="668"/>
                  </a:cubicBezTo>
                  <a:cubicBezTo>
                    <a:pt x="601" y="640"/>
                    <a:pt x="601" y="640"/>
                    <a:pt x="601" y="640"/>
                  </a:cubicBezTo>
                  <a:cubicBezTo>
                    <a:pt x="577" y="582"/>
                    <a:pt x="577" y="582"/>
                    <a:pt x="577" y="582"/>
                  </a:cubicBezTo>
                  <a:cubicBezTo>
                    <a:pt x="587" y="572"/>
                    <a:pt x="597" y="561"/>
                    <a:pt x="605" y="549"/>
                  </a:cubicBezTo>
                  <a:cubicBezTo>
                    <a:pt x="668" y="567"/>
                    <a:pt x="668" y="567"/>
                    <a:pt x="668" y="567"/>
                  </a:cubicBezTo>
                  <a:cubicBezTo>
                    <a:pt x="691" y="527"/>
                    <a:pt x="691" y="527"/>
                    <a:pt x="691" y="527"/>
                  </a:cubicBezTo>
                  <a:cubicBezTo>
                    <a:pt x="645" y="481"/>
                    <a:pt x="645" y="481"/>
                    <a:pt x="645" y="481"/>
                  </a:cubicBezTo>
                  <a:cubicBezTo>
                    <a:pt x="650" y="469"/>
                    <a:pt x="654" y="457"/>
                    <a:pt x="657" y="445"/>
                  </a:cubicBezTo>
                  <a:cubicBezTo>
                    <a:pt x="721" y="437"/>
                    <a:pt x="721" y="437"/>
                    <a:pt x="721" y="437"/>
                  </a:cubicBezTo>
                  <a:cubicBezTo>
                    <a:pt x="727" y="391"/>
                    <a:pt x="727" y="391"/>
                    <a:pt x="727" y="391"/>
                  </a:cubicBezTo>
                  <a:cubicBezTo>
                    <a:pt x="668" y="367"/>
                    <a:pt x="668" y="367"/>
                    <a:pt x="668" y="367"/>
                  </a:cubicBezTo>
                  <a:cubicBezTo>
                    <a:pt x="668" y="352"/>
                    <a:pt x="667" y="338"/>
                    <a:pt x="666" y="324"/>
                  </a:cubicBezTo>
                  <a:cubicBezTo>
                    <a:pt x="721" y="293"/>
                    <a:pt x="721" y="293"/>
                    <a:pt x="721" y="293"/>
                  </a:cubicBezTo>
                  <a:cubicBezTo>
                    <a:pt x="709" y="248"/>
                    <a:pt x="709" y="248"/>
                    <a:pt x="709" y="248"/>
                  </a:cubicBezTo>
                  <a:cubicBezTo>
                    <a:pt x="645" y="248"/>
                    <a:pt x="645" y="248"/>
                    <a:pt x="645" y="248"/>
                  </a:cubicBezTo>
                  <a:cubicBezTo>
                    <a:pt x="640" y="236"/>
                    <a:pt x="635" y="224"/>
                    <a:pt x="628" y="213"/>
                  </a:cubicBezTo>
                  <a:cubicBezTo>
                    <a:pt x="668" y="163"/>
                    <a:pt x="668" y="163"/>
                    <a:pt x="668" y="163"/>
                  </a:cubicBezTo>
                  <a:cubicBezTo>
                    <a:pt x="640" y="126"/>
                    <a:pt x="640" y="126"/>
                    <a:pt x="640" y="126"/>
                  </a:cubicBezTo>
                  <a:cubicBezTo>
                    <a:pt x="581" y="151"/>
                    <a:pt x="581" y="151"/>
                    <a:pt x="581" y="151"/>
                  </a:cubicBezTo>
                  <a:cubicBezTo>
                    <a:pt x="571" y="140"/>
                    <a:pt x="560" y="131"/>
                    <a:pt x="549" y="122"/>
                  </a:cubicBezTo>
                  <a:cubicBezTo>
                    <a:pt x="566" y="60"/>
                    <a:pt x="566" y="60"/>
                    <a:pt x="566" y="60"/>
                  </a:cubicBezTo>
                  <a:cubicBezTo>
                    <a:pt x="526" y="37"/>
                    <a:pt x="526" y="37"/>
                    <a:pt x="526" y="37"/>
                  </a:cubicBezTo>
                  <a:cubicBezTo>
                    <a:pt x="481" y="83"/>
                    <a:pt x="481" y="83"/>
                    <a:pt x="481" y="83"/>
                  </a:cubicBezTo>
                  <a:cubicBezTo>
                    <a:pt x="469" y="78"/>
                    <a:pt x="456" y="74"/>
                    <a:pt x="444" y="70"/>
                  </a:cubicBezTo>
                  <a:cubicBezTo>
                    <a:pt x="436" y="7"/>
                    <a:pt x="436" y="7"/>
                    <a:pt x="436" y="7"/>
                  </a:cubicBezTo>
                  <a:cubicBezTo>
                    <a:pt x="391" y="0"/>
                    <a:pt x="391" y="0"/>
                    <a:pt x="391" y="0"/>
                  </a:cubicBezTo>
                  <a:cubicBezTo>
                    <a:pt x="366" y="59"/>
                    <a:pt x="366" y="59"/>
                    <a:pt x="366" y="59"/>
                  </a:cubicBezTo>
                  <a:cubicBezTo>
                    <a:pt x="352" y="59"/>
                    <a:pt x="338" y="60"/>
                    <a:pt x="323" y="62"/>
                  </a:cubicBezTo>
                  <a:cubicBezTo>
                    <a:pt x="292" y="7"/>
                    <a:pt x="292" y="7"/>
                    <a:pt x="292" y="7"/>
                  </a:cubicBezTo>
                  <a:cubicBezTo>
                    <a:pt x="247" y="18"/>
                    <a:pt x="247" y="18"/>
                    <a:pt x="247" y="18"/>
                  </a:cubicBezTo>
                  <a:cubicBezTo>
                    <a:pt x="247" y="82"/>
                    <a:pt x="247" y="82"/>
                    <a:pt x="247" y="82"/>
                  </a:cubicBezTo>
                  <a:cubicBezTo>
                    <a:pt x="236" y="87"/>
                    <a:pt x="224" y="93"/>
                    <a:pt x="212" y="99"/>
                  </a:cubicBezTo>
                  <a:cubicBezTo>
                    <a:pt x="162" y="60"/>
                    <a:pt x="162" y="60"/>
                    <a:pt x="162" y="60"/>
                  </a:cubicBezTo>
                  <a:cubicBezTo>
                    <a:pt x="125" y="88"/>
                    <a:pt x="125" y="88"/>
                    <a:pt x="125" y="88"/>
                  </a:cubicBezTo>
                  <a:cubicBezTo>
                    <a:pt x="150" y="147"/>
                    <a:pt x="150" y="147"/>
                    <a:pt x="150" y="147"/>
                  </a:cubicBezTo>
                  <a:cubicBezTo>
                    <a:pt x="140" y="157"/>
                    <a:pt x="130" y="167"/>
                    <a:pt x="121" y="179"/>
                  </a:cubicBezTo>
                  <a:cubicBezTo>
                    <a:pt x="59" y="162"/>
                    <a:pt x="59" y="162"/>
                    <a:pt x="59" y="162"/>
                  </a:cubicBezTo>
                  <a:cubicBezTo>
                    <a:pt x="36" y="202"/>
                    <a:pt x="36" y="202"/>
                    <a:pt x="36" y="202"/>
                  </a:cubicBezTo>
                  <a:cubicBezTo>
                    <a:pt x="82" y="247"/>
                    <a:pt x="82" y="247"/>
                    <a:pt x="82" y="247"/>
                  </a:cubicBezTo>
                  <a:cubicBezTo>
                    <a:pt x="77" y="259"/>
                    <a:pt x="73" y="271"/>
                    <a:pt x="69" y="284"/>
                  </a:cubicBezTo>
                  <a:cubicBezTo>
                    <a:pt x="6" y="291"/>
                    <a:pt x="6" y="291"/>
                    <a:pt x="6" y="291"/>
                  </a:cubicBezTo>
                  <a:cubicBezTo>
                    <a:pt x="0" y="337"/>
                    <a:pt x="0" y="337"/>
                    <a:pt x="0" y="337"/>
                  </a:cubicBezTo>
                  <a:cubicBezTo>
                    <a:pt x="59" y="361"/>
                    <a:pt x="59" y="361"/>
                    <a:pt x="59" y="361"/>
                  </a:cubicBezTo>
                  <a:cubicBezTo>
                    <a:pt x="59" y="376"/>
                    <a:pt x="59" y="390"/>
                    <a:pt x="61" y="404"/>
                  </a:cubicBezTo>
                  <a:cubicBezTo>
                    <a:pt x="6" y="436"/>
                    <a:pt x="6" y="436"/>
                    <a:pt x="6" y="436"/>
                  </a:cubicBezTo>
                  <a:cubicBezTo>
                    <a:pt x="18" y="481"/>
                    <a:pt x="18" y="481"/>
                    <a:pt x="18" y="481"/>
                  </a:cubicBezTo>
                  <a:cubicBezTo>
                    <a:pt x="82" y="480"/>
                    <a:pt x="82" y="480"/>
                    <a:pt x="82" y="480"/>
                  </a:cubicBezTo>
                  <a:cubicBezTo>
                    <a:pt x="87" y="492"/>
                    <a:pt x="92" y="504"/>
                    <a:pt x="99" y="515"/>
                  </a:cubicBezTo>
                  <a:cubicBezTo>
                    <a:pt x="59" y="565"/>
                    <a:pt x="59" y="565"/>
                    <a:pt x="59" y="565"/>
                  </a:cubicBezTo>
                  <a:cubicBezTo>
                    <a:pt x="87" y="602"/>
                    <a:pt x="87" y="602"/>
                    <a:pt x="87" y="602"/>
                  </a:cubicBezTo>
                  <a:cubicBezTo>
                    <a:pt x="146" y="578"/>
                    <a:pt x="146" y="578"/>
                    <a:pt x="146" y="578"/>
                  </a:cubicBezTo>
                  <a:cubicBezTo>
                    <a:pt x="156" y="588"/>
                    <a:pt x="167" y="597"/>
                    <a:pt x="178" y="606"/>
                  </a:cubicBezTo>
                  <a:cubicBezTo>
                    <a:pt x="161" y="668"/>
                    <a:pt x="161" y="668"/>
                    <a:pt x="161" y="668"/>
                  </a:cubicBezTo>
                  <a:cubicBezTo>
                    <a:pt x="201" y="691"/>
                    <a:pt x="201" y="691"/>
                    <a:pt x="201" y="691"/>
                  </a:cubicBezTo>
                  <a:cubicBezTo>
                    <a:pt x="246" y="645"/>
                    <a:pt x="246" y="645"/>
                    <a:pt x="246" y="645"/>
                  </a:cubicBezTo>
                  <a:cubicBezTo>
                    <a:pt x="258" y="650"/>
                    <a:pt x="271" y="655"/>
                    <a:pt x="283" y="658"/>
                  </a:cubicBezTo>
                  <a:cubicBezTo>
                    <a:pt x="290" y="721"/>
                    <a:pt x="290" y="721"/>
                    <a:pt x="290" y="721"/>
                  </a:cubicBezTo>
                  <a:cubicBezTo>
                    <a:pt x="336" y="728"/>
                    <a:pt x="336" y="728"/>
                    <a:pt x="336" y="728"/>
                  </a:cubicBezTo>
                  <a:cubicBezTo>
                    <a:pt x="361" y="669"/>
                    <a:pt x="361" y="669"/>
                    <a:pt x="361" y="669"/>
                  </a:cubicBezTo>
                  <a:cubicBezTo>
                    <a:pt x="375" y="669"/>
                    <a:pt x="389" y="668"/>
                    <a:pt x="404" y="666"/>
                  </a:cubicBezTo>
                  <a:close/>
                  <a:moveTo>
                    <a:pt x="246" y="567"/>
                  </a:moveTo>
                  <a:cubicBezTo>
                    <a:pt x="134" y="502"/>
                    <a:pt x="96" y="359"/>
                    <a:pt x="161" y="247"/>
                  </a:cubicBezTo>
                  <a:cubicBezTo>
                    <a:pt x="225" y="135"/>
                    <a:pt x="369" y="96"/>
                    <a:pt x="481" y="161"/>
                  </a:cubicBezTo>
                  <a:cubicBezTo>
                    <a:pt x="593" y="226"/>
                    <a:pt x="631" y="369"/>
                    <a:pt x="566" y="481"/>
                  </a:cubicBezTo>
                  <a:cubicBezTo>
                    <a:pt x="502" y="594"/>
                    <a:pt x="358" y="632"/>
                    <a:pt x="246" y="567"/>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6">
              <a:extLst>
                <a:ext uri="{FF2B5EF4-FFF2-40B4-BE49-F238E27FC236}">
                  <a16:creationId xmlns:a16="http://schemas.microsoft.com/office/drawing/2014/main" id="{7B6D2A3D-EA0B-0747-B63C-0B261CF5E218}"/>
                </a:ext>
                <a:ext uri="{C183D7F6-B498-43B3-948B-1728B52AA6E4}">
                  <adec:decorative xmlns:adec="http://schemas.microsoft.com/office/drawing/2017/decorative" val="1"/>
                </a:ext>
              </a:extLst>
            </p:cNvPr>
            <p:cNvSpPr>
              <a:spLocks noEditPoints="1"/>
            </p:cNvSpPr>
            <p:nvPr/>
          </p:nvSpPr>
          <p:spPr bwMode="auto">
            <a:xfrm>
              <a:off x="907190" y="3946383"/>
              <a:ext cx="1203107" cy="1204617"/>
            </a:xfrm>
            <a:custGeom>
              <a:avLst/>
              <a:gdLst>
                <a:gd name="T0" fmla="*/ 269 w 565"/>
                <a:gd name="T1" fmla="*/ 0 h 566"/>
                <a:gd name="T2" fmla="*/ 226 w 565"/>
                <a:gd name="T3" fmla="*/ 53 h 566"/>
                <a:gd name="T4" fmla="*/ 160 w 565"/>
                <a:gd name="T5" fmla="*/ 27 h 566"/>
                <a:gd name="T6" fmla="*/ 141 w 565"/>
                <a:gd name="T7" fmla="*/ 93 h 566"/>
                <a:gd name="T8" fmla="*/ 73 w 565"/>
                <a:gd name="T9" fmla="*/ 92 h 566"/>
                <a:gd name="T10" fmla="*/ 80 w 565"/>
                <a:gd name="T11" fmla="*/ 160 h 566"/>
                <a:gd name="T12" fmla="*/ 14 w 565"/>
                <a:gd name="T13" fmla="*/ 188 h 566"/>
                <a:gd name="T14" fmla="*/ 48 w 565"/>
                <a:gd name="T15" fmla="*/ 248 h 566"/>
                <a:gd name="T16" fmla="*/ 0 w 565"/>
                <a:gd name="T17" fmla="*/ 296 h 566"/>
                <a:gd name="T18" fmla="*/ 53 w 565"/>
                <a:gd name="T19" fmla="*/ 339 h 566"/>
                <a:gd name="T20" fmla="*/ 27 w 565"/>
                <a:gd name="T21" fmla="*/ 405 h 566"/>
                <a:gd name="T22" fmla="*/ 93 w 565"/>
                <a:gd name="T23" fmla="*/ 424 h 566"/>
                <a:gd name="T24" fmla="*/ 92 w 565"/>
                <a:gd name="T25" fmla="*/ 492 h 566"/>
                <a:gd name="T26" fmla="*/ 160 w 565"/>
                <a:gd name="T27" fmla="*/ 485 h 566"/>
                <a:gd name="T28" fmla="*/ 188 w 565"/>
                <a:gd name="T29" fmla="*/ 550 h 566"/>
                <a:gd name="T30" fmla="*/ 248 w 565"/>
                <a:gd name="T31" fmla="*/ 517 h 566"/>
                <a:gd name="T32" fmla="*/ 296 w 565"/>
                <a:gd name="T33" fmla="*/ 566 h 566"/>
                <a:gd name="T34" fmla="*/ 339 w 565"/>
                <a:gd name="T35" fmla="*/ 513 h 566"/>
                <a:gd name="T36" fmla="*/ 405 w 565"/>
                <a:gd name="T37" fmla="*/ 538 h 566"/>
                <a:gd name="T38" fmla="*/ 424 w 565"/>
                <a:gd name="T39" fmla="*/ 473 h 566"/>
                <a:gd name="T40" fmla="*/ 492 w 565"/>
                <a:gd name="T41" fmla="*/ 473 h 566"/>
                <a:gd name="T42" fmla="*/ 485 w 565"/>
                <a:gd name="T43" fmla="*/ 405 h 566"/>
                <a:gd name="T44" fmla="*/ 550 w 565"/>
                <a:gd name="T45" fmla="*/ 377 h 566"/>
                <a:gd name="T46" fmla="*/ 517 w 565"/>
                <a:gd name="T47" fmla="*/ 317 h 566"/>
                <a:gd name="T48" fmla="*/ 565 w 565"/>
                <a:gd name="T49" fmla="*/ 269 h 566"/>
                <a:gd name="T50" fmla="*/ 512 w 565"/>
                <a:gd name="T51" fmla="*/ 226 h 566"/>
                <a:gd name="T52" fmla="*/ 538 w 565"/>
                <a:gd name="T53" fmla="*/ 160 h 566"/>
                <a:gd name="T54" fmla="*/ 472 w 565"/>
                <a:gd name="T55" fmla="*/ 141 h 566"/>
                <a:gd name="T56" fmla="*/ 473 w 565"/>
                <a:gd name="T57" fmla="*/ 73 h 566"/>
                <a:gd name="T58" fmla="*/ 405 w 565"/>
                <a:gd name="T59" fmla="*/ 80 h 566"/>
                <a:gd name="T60" fmla="*/ 377 w 565"/>
                <a:gd name="T61" fmla="*/ 15 h 566"/>
                <a:gd name="T62" fmla="*/ 317 w 565"/>
                <a:gd name="T63" fmla="*/ 48 h 566"/>
                <a:gd name="T64" fmla="*/ 328 w 565"/>
                <a:gd name="T65" fmla="*/ 121 h 566"/>
                <a:gd name="T66" fmla="*/ 237 w 565"/>
                <a:gd name="T67" fmla="*/ 445 h 566"/>
                <a:gd name="T68" fmla="*/ 328 w 565"/>
                <a:gd name="T69" fmla="*/ 1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6">
                  <a:moveTo>
                    <a:pt x="287" y="46"/>
                  </a:moveTo>
                  <a:cubicBezTo>
                    <a:pt x="269" y="0"/>
                    <a:pt x="269" y="0"/>
                    <a:pt x="269" y="0"/>
                  </a:cubicBezTo>
                  <a:cubicBezTo>
                    <a:pt x="233" y="4"/>
                    <a:pt x="233" y="4"/>
                    <a:pt x="233" y="4"/>
                  </a:cubicBezTo>
                  <a:cubicBezTo>
                    <a:pt x="226" y="53"/>
                    <a:pt x="226" y="53"/>
                    <a:pt x="226" y="53"/>
                  </a:cubicBezTo>
                  <a:cubicBezTo>
                    <a:pt x="215" y="55"/>
                    <a:pt x="205" y="59"/>
                    <a:pt x="194" y="63"/>
                  </a:cubicBezTo>
                  <a:cubicBezTo>
                    <a:pt x="160" y="27"/>
                    <a:pt x="160" y="27"/>
                    <a:pt x="160" y="27"/>
                  </a:cubicBezTo>
                  <a:cubicBezTo>
                    <a:pt x="129" y="45"/>
                    <a:pt x="129" y="45"/>
                    <a:pt x="129" y="45"/>
                  </a:cubicBezTo>
                  <a:cubicBezTo>
                    <a:pt x="141" y="93"/>
                    <a:pt x="141" y="93"/>
                    <a:pt x="141" y="93"/>
                  </a:cubicBezTo>
                  <a:cubicBezTo>
                    <a:pt x="133" y="99"/>
                    <a:pt x="125" y="105"/>
                    <a:pt x="118" y="112"/>
                  </a:cubicBezTo>
                  <a:cubicBezTo>
                    <a:pt x="73" y="92"/>
                    <a:pt x="73" y="92"/>
                    <a:pt x="73" y="92"/>
                  </a:cubicBezTo>
                  <a:cubicBezTo>
                    <a:pt x="50" y="120"/>
                    <a:pt x="50" y="120"/>
                    <a:pt x="50" y="120"/>
                  </a:cubicBezTo>
                  <a:cubicBezTo>
                    <a:pt x="80" y="160"/>
                    <a:pt x="80" y="160"/>
                    <a:pt x="80" y="160"/>
                  </a:cubicBezTo>
                  <a:cubicBezTo>
                    <a:pt x="74" y="169"/>
                    <a:pt x="69" y="179"/>
                    <a:pt x="65" y="190"/>
                  </a:cubicBezTo>
                  <a:cubicBezTo>
                    <a:pt x="14" y="188"/>
                    <a:pt x="14" y="188"/>
                    <a:pt x="14" y="188"/>
                  </a:cubicBezTo>
                  <a:cubicBezTo>
                    <a:pt x="5" y="223"/>
                    <a:pt x="5" y="223"/>
                    <a:pt x="5" y="223"/>
                  </a:cubicBezTo>
                  <a:cubicBezTo>
                    <a:pt x="48" y="248"/>
                    <a:pt x="48" y="248"/>
                    <a:pt x="48" y="248"/>
                  </a:cubicBezTo>
                  <a:cubicBezTo>
                    <a:pt x="47" y="258"/>
                    <a:pt x="46" y="268"/>
                    <a:pt x="46" y="278"/>
                  </a:cubicBezTo>
                  <a:cubicBezTo>
                    <a:pt x="0" y="296"/>
                    <a:pt x="0" y="296"/>
                    <a:pt x="0" y="296"/>
                  </a:cubicBezTo>
                  <a:cubicBezTo>
                    <a:pt x="4" y="332"/>
                    <a:pt x="4" y="332"/>
                    <a:pt x="4" y="332"/>
                  </a:cubicBezTo>
                  <a:cubicBezTo>
                    <a:pt x="53" y="339"/>
                    <a:pt x="53" y="339"/>
                    <a:pt x="53" y="339"/>
                  </a:cubicBezTo>
                  <a:cubicBezTo>
                    <a:pt x="55" y="350"/>
                    <a:pt x="59" y="360"/>
                    <a:pt x="63" y="371"/>
                  </a:cubicBezTo>
                  <a:cubicBezTo>
                    <a:pt x="27" y="405"/>
                    <a:pt x="27" y="405"/>
                    <a:pt x="27" y="405"/>
                  </a:cubicBezTo>
                  <a:cubicBezTo>
                    <a:pt x="45" y="436"/>
                    <a:pt x="45" y="436"/>
                    <a:pt x="45" y="436"/>
                  </a:cubicBezTo>
                  <a:cubicBezTo>
                    <a:pt x="93" y="424"/>
                    <a:pt x="93" y="424"/>
                    <a:pt x="93" y="424"/>
                  </a:cubicBezTo>
                  <a:cubicBezTo>
                    <a:pt x="99" y="432"/>
                    <a:pt x="105" y="440"/>
                    <a:pt x="112" y="447"/>
                  </a:cubicBezTo>
                  <a:cubicBezTo>
                    <a:pt x="92" y="492"/>
                    <a:pt x="92" y="492"/>
                    <a:pt x="92" y="492"/>
                  </a:cubicBezTo>
                  <a:cubicBezTo>
                    <a:pt x="120" y="515"/>
                    <a:pt x="120" y="515"/>
                    <a:pt x="120" y="515"/>
                  </a:cubicBezTo>
                  <a:cubicBezTo>
                    <a:pt x="160" y="485"/>
                    <a:pt x="160" y="485"/>
                    <a:pt x="160" y="485"/>
                  </a:cubicBezTo>
                  <a:cubicBezTo>
                    <a:pt x="169" y="491"/>
                    <a:pt x="179" y="496"/>
                    <a:pt x="189" y="500"/>
                  </a:cubicBezTo>
                  <a:cubicBezTo>
                    <a:pt x="188" y="550"/>
                    <a:pt x="188" y="550"/>
                    <a:pt x="188" y="550"/>
                  </a:cubicBezTo>
                  <a:cubicBezTo>
                    <a:pt x="223" y="560"/>
                    <a:pt x="223" y="560"/>
                    <a:pt x="223" y="560"/>
                  </a:cubicBezTo>
                  <a:cubicBezTo>
                    <a:pt x="248" y="517"/>
                    <a:pt x="248" y="517"/>
                    <a:pt x="248" y="517"/>
                  </a:cubicBezTo>
                  <a:cubicBezTo>
                    <a:pt x="258" y="518"/>
                    <a:pt x="268" y="519"/>
                    <a:pt x="278" y="519"/>
                  </a:cubicBezTo>
                  <a:cubicBezTo>
                    <a:pt x="296" y="566"/>
                    <a:pt x="296" y="566"/>
                    <a:pt x="296" y="566"/>
                  </a:cubicBezTo>
                  <a:cubicBezTo>
                    <a:pt x="332" y="562"/>
                    <a:pt x="332" y="562"/>
                    <a:pt x="332" y="562"/>
                  </a:cubicBezTo>
                  <a:cubicBezTo>
                    <a:pt x="339" y="513"/>
                    <a:pt x="339" y="513"/>
                    <a:pt x="339" y="513"/>
                  </a:cubicBezTo>
                  <a:cubicBezTo>
                    <a:pt x="350" y="510"/>
                    <a:pt x="360" y="507"/>
                    <a:pt x="371" y="502"/>
                  </a:cubicBezTo>
                  <a:cubicBezTo>
                    <a:pt x="405" y="538"/>
                    <a:pt x="405" y="538"/>
                    <a:pt x="405" y="538"/>
                  </a:cubicBezTo>
                  <a:cubicBezTo>
                    <a:pt x="436" y="521"/>
                    <a:pt x="436" y="521"/>
                    <a:pt x="436" y="521"/>
                  </a:cubicBezTo>
                  <a:cubicBezTo>
                    <a:pt x="424" y="473"/>
                    <a:pt x="424" y="473"/>
                    <a:pt x="424" y="473"/>
                  </a:cubicBezTo>
                  <a:cubicBezTo>
                    <a:pt x="432" y="467"/>
                    <a:pt x="440" y="460"/>
                    <a:pt x="447" y="453"/>
                  </a:cubicBezTo>
                  <a:cubicBezTo>
                    <a:pt x="492" y="473"/>
                    <a:pt x="492" y="473"/>
                    <a:pt x="492" y="473"/>
                  </a:cubicBezTo>
                  <a:cubicBezTo>
                    <a:pt x="515" y="445"/>
                    <a:pt x="515" y="445"/>
                    <a:pt x="515" y="445"/>
                  </a:cubicBezTo>
                  <a:cubicBezTo>
                    <a:pt x="485" y="405"/>
                    <a:pt x="485" y="405"/>
                    <a:pt x="485" y="405"/>
                  </a:cubicBezTo>
                  <a:cubicBezTo>
                    <a:pt x="491" y="396"/>
                    <a:pt x="496" y="386"/>
                    <a:pt x="500" y="376"/>
                  </a:cubicBezTo>
                  <a:cubicBezTo>
                    <a:pt x="550" y="377"/>
                    <a:pt x="550" y="377"/>
                    <a:pt x="550" y="377"/>
                  </a:cubicBezTo>
                  <a:cubicBezTo>
                    <a:pt x="560" y="342"/>
                    <a:pt x="560" y="342"/>
                    <a:pt x="560" y="342"/>
                  </a:cubicBezTo>
                  <a:cubicBezTo>
                    <a:pt x="517" y="317"/>
                    <a:pt x="517" y="317"/>
                    <a:pt x="517" y="317"/>
                  </a:cubicBezTo>
                  <a:cubicBezTo>
                    <a:pt x="518" y="307"/>
                    <a:pt x="519" y="297"/>
                    <a:pt x="519" y="287"/>
                  </a:cubicBezTo>
                  <a:cubicBezTo>
                    <a:pt x="565" y="269"/>
                    <a:pt x="565" y="269"/>
                    <a:pt x="565" y="269"/>
                  </a:cubicBezTo>
                  <a:cubicBezTo>
                    <a:pt x="561" y="233"/>
                    <a:pt x="561" y="233"/>
                    <a:pt x="561" y="233"/>
                  </a:cubicBezTo>
                  <a:cubicBezTo>
                    <a:pt x="512" y="226"/>
                    <a:pt x="512" y="226"/>
                    <a:pt x="512" y="226"/>
                  </a:cubicBezTo>
                  <a:cubicBezTo>
                    <a:pt x="510" y="216"/>
                    <a:pt x="506" y="205"/>
                    <a:pt x="502" y="195"/>
                  </a:cubicBezTo>
                  <a:cubicBezTo>
                    <a:pt x="538" y="160"/>
                    <a:pt x="538" y="160"/>
                    <a:pt x="538" y="160"/>
                  </a:cubicBezTo>
                  <a:cubicBezTo>
                    <a:pt x="520" y="129"/>
                    <a:pt x="520" y="129"/>
                    <a:pt x="520" y="129"/>
                  </a:cubicBezTo>
                  <a:cubicBezTo>
                    <a:pt x="472" y="141"/>
                    <a:pt x="472" y="141"/>
                    <a:pt x="472" y="141"/>
                  </a:cubicBezTo>
                  <a:cubicBezTo>
                    <a:pt x="466" y="133"/>
                    <a:pt x="460" y="126"/>
                    <a:pt x="453" y="118"/>
                  </a:cubicBezTo>
                  <a:cubicBezTo>
                    <a:pt x="473" y="73"/>
                    <a:pt x="473" y="73"/>
                    <a:pt x="473" y="73"/>
                  </a:cubicBezTo>
                  <a:cubicBezTo>
                    <a:pt x="445" y="51"/>
                    <a:pt x="445" y="51"/>
                    <a:pt x="445" y="51"/>
                  </a:cubicBezTo>
                  <a:cubicBezTo>
                    <a:pt x="405" y="80"/>
                    <a:pt x="405" y="80"/>
                    <a:pt x="405" y="80"/>
                  </a:cubicBezTo>
                  <a:cubicBezTo>
                    <a:pt x="396" y="75"/>
                    <a:pt x="386" y="69"/>
                    <a:pt x="376" y="65"/>
                  </a:cubicBezTo>
                  <a:cubicBezTo>
                    <a:pt x="377" y="15"/>
                    <a:pt x="377" y="15"/>
                    <a:pt x="377" y="15"/>
                  </a:cubicBezTo>
                  <a:cubicBezTo>
                    <a:pt x="342" y="5"/>
                    <a:pt x="342" y="5"/>
                    <a:pt x="342" y="5"/>
                  </a:cubicBezTo>
                  <a:cubicBezTo>
                    <a:pt x="317" y="48"/>
                    <a:pt x="317" y="48"/>
                    <a:pt x="317" y="48"/>
                  </a:cubicBezTo>
                  <a:cubicBezTo>
                    <a:pt x="307" y="47"/>
                    <a:pt x="297" y="46"/>
                    <a:pt x="287" y="46"/>
                  </a:cubicBezTo>
                  <a:close/>
                  <a:moveTo>
                    <a:pt x="328" y="121"/>
                  </a:moveTo>
                  <a:cubicBezTo>
                    <a:pt x="418" y="146"/>
                    <a:pt x="470" y="239"/>
                    <a:pt x="444" y="328"/>
                  </a:cubicBezTo>
                  <a:cubicBezTo>
                    <a:pt x="419" y="418"/>
                    <a:pt x="326" y="470"/>
                    <a:pt x="237" y="445"/>
                  </a:cubicBezTo>
                  <a:cubicBezTo>
                    <a:pt x="147" y="419"/>
                    <a:pt x="95" y="326"/>
                    <a:pt x="121" y="237"/>
                  </a:cubicBezTo>
                  <a:cubicBezTo>
                    <a:pt x="146" y="148"/>
                    <a:pt x="239" y="96"/>
                    <a:pt x="328" y="121"/>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TextBox 23">
              <a:extLst>
                <a:ext uri="{FF2B5EF4-FFF2-40B4-BE49-F238E27FC236}">
                  <a16:creationId xmlns:a16="http://schemas.microsoft.com/office/drawing/2014/main" id="{D6D0B874-E5EA-BD40-809F-B8B4C8ED790A}"/>
                </a:ext>
              </a:extLst>
            </p:cNvPr>
            <p:cNvSpPr txBox="1"/>
            <p:nvPr/>
          </p:nvSpPr>
          <p:spPr>
            <a:xfrm>
              <a:off x="1643794" y="2967996"/>
              <a:ext cx="644421" cy="369332"/>
            </a:xfrm>
            <a:prstGeom prst="rect">
              <a:avLst/>
            </a:prstGeom>
            <a:noFill/>
          </p:spPr>
          <p:txBody>
            <a:bodyPr wrap="square" lIns="0" tIns="0" rIns="0" bIns="0" rtlCol="0">
              <a:normAutofit/>
            </a:bodyPr>
            <a:lstStyle/>
            <a:p>
              <a:pPr algn="ctr">
                <a:lnSpc>
                  <a:spcPct val="90000"/>
                </a:lnSpc>
                <a:spcAft>
                  <a:spcPts val="600"/>
                </a:spcAft>
              </a:pPr>
              <a:r>
                <a:rPr lang="en-US" sz="2000" b="1"/>
                <a:t> race</a:t>
              </a:r>
            </a:p>
          </p:txBody>
        </p:sp>
        <p:sp>
          <p:nvSpPr>
            <p:cNvPr id="25" name="Rectangle 24">
              <a:extLst>
                <a:ext uri="{FF2B5EF4-FFF2-40B4-BE49-F238E27FC236}">
                  <a16:creationId xmlns:a16="http://schemas.microsoft.com/office/drawing/2014/main" id="{AA0E1F80-78CA-8847-8FDC-9B0EC660439A}"/>
                </a:ext>
              </a:extLst>
            </p:cNvPr>
            <p:cNvSpPr/>
            <p:nvPr/>
          </p:nvSpPr>
          <p:spPr>
            <a:xfrm>
              <a:off x="3096756" y="2878429"/>
              <a:ext cx="1040028" cy="316458"/>
            </a:xfrm>
            <a:prstGeom prst="rect">
              <a:avLst/>
            </a:prstGeom>
          </p:spPr>
          <p:txBody>
            <a:bodyPr wrap="none" lIns="0" tIns="0" rIns="0" bIns="0">
              <a:normAutofit/>
            </a:bodyPr>
            <a:lstStyle/>
            <a:p>
              <a:pPr algn="ctr">
                <a:lnSpc>
                  <a:spcPct val="90000"/>
                </a:lnSpc>
                <a:spcAft>
                  <a:spcPts val="600"/>
                </a:spcAft>
              </a:pPr>
              <a:r>
                <a:rPr lang="en-US" sz="2000" b="1"/>
                <a:t> gender</a:t>
              </a:r>
              <a:endParaRPr lang="en-US" sz="2000"/>
            </a:p>
          </p:txBody>
        </p:sp>
        <p:sp>
          <p:nvSpPr>
            <p:cNvPr id="26" name="Rectangle 25">
              <a:extLst>
                <a:ext uri="{FF2B5EF4-FFF2-40B4-BE49-F238E27FC236}">
                  <a16:creationId xmlns:a16="http://schemas.microsoft.com/office/drawing/2014/main" id="{1098B4FF-13A2-8F48-AA5A-DB3F9CA21F78}"/>
                </a:ext>
              </a:extLst>
            </p:cNvPr>
            <p:cNvSpPr/>
            <p:nvPr/>
          </p:nvSpPr>
          <p:spPr>
            <a:xfrm>
              <a:off x="2592657" y="4345562"/>
              <a:ext cx="905954" cy="241528"/>
            </a:xfrm>
            <a:prstGeom prst="rect">
              <a:avLst/>
            </a:prstGeom>
          </p:spPr>
          <p:txBody>
            <a:bodyPr wrap="none" lIns="0" tIns="0" rIns="0" bIns="0">
              <a:normAutofit lnSpcReduction="10000"/>
            </a:bodyPr>
            <a:lstStyle/>
            <a:p>
              <a:pPr algn="ctr">
                <a:lnSpc>
                  <a:spcPct val="90000"/>
                </a:lnSpc>
                <a:spcAft>
                  <a:spcPts val="600"/>
                </a:spcAft>
              </a:pPr>
              <a:r>
                <a:rPr lang="en-US" sz="2000" b="1"/>
                <a:t> status</a:t>
              </a:r>
              <a:endParaRPr lang="en-US" sz="2000"/>
            </a:p>
          </p:txBody>
        </p:sp>
        <p:sp>
          <p:nvSpPr>
            <p:cNvPr id="27" name="Rectangle 26">
              <a:extLst>
                <a:ext uri="{FF2B5EF4-FFF2-40B4-BE49-F238E27FC236}">
                  <a16:creationId xmlns:a16="http://schemas.microsoft.com/office/drawing/2014/main" id="{5A21D963-0814-E54E-AD5A-D33161FAA48A}"/>
                </a:ext>
              </a:extLst>
            </p:cNvPr>
            <p:cNvSpPr/>
            <p:nvPr/>
          </p:nvSpPr>
          <p:spPr>
            <a:xfrm>
              <a:off x="4764094" y="2685646"/>
              <a:ext cx="756938" cy="290231"/>
            </a:xfrm>
            <a:prstGeom prst="rect">
              <a:avLst/>
            </a:prstGeom>
          </p:spPr>
          <p:txBody>
            <a:bodyPr wrap="none" lIns="0" tIns="0" rIns="0" bIns="0">
              <a:normAutofit/>
            </a:bodyPr>
            <a:lstStyle/>
            <a:p>
              <a:pPr algn="ctr">
                <a:lnSpc>
                  <a:spcPct val="90000"/>
                </a:lnSpc>
                <a:spcAft>
                  <a:spcPts val="600"/>
                </a:spcAft>
              </a:pPr>
              <a:r>
                <a:rPr lang="en-US" sz="2000" b="1"/>
                <a:t> class</a:t>
              </a:r>
              <a:endParaRPr lang="en-US" sz="2000"/>
            </a:p>
          </p:txBody>
        </p:sp>
      </p:grpSp>
    </p:spTree>
    <p:extLst>
      <p:ext uri="{BB962C8B-B14F-4D97-AF65-F5344CB8AC3E}">
        <p14:creationId xmlns:p14="http://schemas.microsoft.com/office/powerpoint/2010/main" val="63083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126974-F1F9-0041-BFFB-FF225E9049A1}"/>
              </a:ext>
            </a:extLst>
          </p:cNvPr>
          <p:cNvSpPr>
            <a:spLocks noGrp="1"/>
          </p:cNvSpPr>
          <p:nvPr>
            <p:ph type="sldNum" sz="quarter" idx="12"/>
          </p:nvPr>
        </p:nvSpPr>
        <p:spPr/>
        <p:txBody>
          <a:bodyPr/>
          <a:lstStyle/>
          <a:p>
            <a:fld id="{C9BBC3DE-DB19-9C42-B558-D52A0ED7E4AF}" type="slidenum">
              <a:rPr lang="en-US" smtClean="0"/>
              <a:t>8</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a:xfrm>
            <a:off x="838201" y="365125"/>
            <a:ext cx="4920704" cy="1518914"/>
          </a:xfrm>
        </p:spPr>
        <p:txBody>
          <a:bodyPr vert="horz" lIns="91440" tIns="45720" rIns="91440" bIns="45720" rtlCol="0" anchor="t">
            <a:normAutofit/>
          </a:bodyPr>
          <a:lstStyle/>
          <a:p>
            <a:pPr algn="l"/>
            <a:r>
              <a:rPr lang="en-US" sz="4800" b="1" kern="1200">
                <a:solidFill>
                  <a:schemeClr val="tx1"/>
                </a:solidFill>
                <a:latin typeface="Arial" panose="020B0604020202020204" pitchFamily="34" charset="0"/>
                <a:cs typeface="Arial" panose="020B0604020202020204" pitchFamily="34" charset="0"/>
              </a:rPr>
              <a:t>Intersectionality Examples</a:t>
            </a:r>
          </a:p>
        </p:txBody>
      </p:sp>
      <p:grpSp>
        <p:nvGrpSpPr>
          <p:cNvPr id="6" name="Group 5" descr="Graphic of gears in a cloud. Gears are labeled race, gender, status, and class.">
            <a:extLst>
              <a:ext uri="{FF2B5EF4-FFF2-40B4-BE49-F238E27FC236}">
                <a16:creationId xmlns:a16="http://schemas.microsoft.com/office/drawing/2014/main" id="{AA0522B6-E27E-CB44-AAEC-4D0137FE26FA}"/>
              </a:ext>
            </a:extLst>
          </p:cNvPr>
          <p:cNvGrpSpPr/>
          <p:nvPr/>
        </p:nvGrpSpPr>
        <p:grpSpPr>
          <a:xfrm>
            <a:off x="4037927" y="1012668"/>
            <a:ext cx="7083153" cy="5339823"/>
            <a:chOff x="430155" y="1355605"/>
            <a:chExt cx="6616868" cy="5000745"/>
          </a:xfrm>
        </p:grpSpPr>
        <p:sp>
          <p:nvSpPr>
            <p:cNvPr id="7" name="Freeform 5">
              <a:extLst>
                <a:ext uri="{FF2B5EF4-FFF2-40B4-BE49-F238E27FC236}">
                  <a16:creationId xmlns:a16="http://schemas.microsoft.com/office/drawing/2014/main" id="{D2D133F6-A0E9-0D41-A582-A3147D8DC9AC}"/>
                </a:ext>
                <a:ext uri="{C183D7F6-B498-43B3-948B-1728B52AA6E4}">
                  <adec:decorative xmlns:adec="http://schemas.microsoft.com/office/drawing/2017/decorative" val="1"/>
                </a:ext>
              </a:extLst>
            </p:cNvPr>
            <p:cNvSpPr>
              <a:spLocks/>
            </p:cNvSpPr>
            <p:nvPr/>
          </p:nvSpPr>
          <p:spPr bwMode="auto">
            <a:xfrm>
              <a:off x="430155" y="1355605"/>
              <a:ext cx="6616868" cy="5000745"/>
            </a:xfrm>
            <a:custGeom>
              <a:avLst/>
              <a:gdLst>
                <a:gd name="T0" fmla="*/ 406 w 2747"/>
                <a:gd name="T1" fmla="*/ 1820 h 1968"/>
                <a:gd name="T2" fmla="*/ 679 w 2747"/>
                <a:gd name="T3" fmla="*/ 1968 h 1968"/>
                <a:gd name="T4" fmla="*/ 852 w 2747"/>
                <a:gd name="T5" fmla="*/ 1919 h 1968"/>
                <a:gd name="T6" fmla="*/ 971 w 2747"/>
                <a:gd name="T7" fmla="*/ 1941 h 1968"/>
                <a:gd name="T8" fmla="*/ 1245 w 2747"/>
                <a:gd name="T9" fmla="*/ 1792 h 1968"/>
                <a:gd name="T10" fmla="*/ 1251 w 2747"/>
                <a:gd name="T11" fmla="*/ 1792 h 1968"/>
                <a:gd name="T12" fmla="*/ 1571 w 2747"/>
                <a:gd name="T13" fmla="*/ 1530 h 1968"/>
                <a:gd name="T14" fmla="*/ 1692 w 2747"/>
                <a:gd name="T15" fmla="*/ 1554 h 1968"/>
                <a:gd name="T16" fmla="*/ 1994 w 2747"/>
                <a:gd name="T17" fmla="*/ 1351 h 1968"/>
                <a:gd name="T18" fmla="*/ 2160 w 2747"/>
                <a:gd name="T19" fmla="*/ 1397 h 1968"/>
                <a:gd name="T20" fmla="*/ 2456 w 2747"/>
                <a:gd name="T21" fmla="*/ 1207 h 1968"/>
                <a:gd name="T22" fmla="*/ 2747 w 2747"/>
                <a:gd name="T23" fmla="*/ 882 h 1968"/>
                <a:gd name="T24" fmla="*/ 2505 w 2747"/>
                <a:gd name="T25" fmla="*/ 567 h 1968"/>
                <a:gd name="T26" fmla="*/ 2114 w 2747"/>
                <a:gd name="T27" fmla="*/ 230 h 1968"/>
                <a:gd name="T28" fmla="*/ 2036 w 2747"/>
                <a:gd name="T29" fmla="*/ 238 h 1968"/>
                <a:gd name="T30" fmla="*/ 1884 w 2747"/>
                <a:gd name="T31" fmla="*/ 138 h 1968"/>
                <a:gd name="T32" fmla="*/ 1831 w 2747"/>
                <a:gd name="T33" fmla="*/ 147 h 1968"/>
                <a:gd name="T34" fmla="*/ 1523 w 2747"/>
                <a:gd name="T35" fmla="*/ 0 h 1968"/>
                <a:gd name="T36" fmla="*/ 1196 w 2747"/>
                <a:gd name="T37" fmla="*/ 174 h 1968"/>
                <a:gd name="T38" fmla="*/ 956 w 2747"/>
                <a:gd name="T39" fmla="*/ 92 h 1968"/>
                <a:gd name="T40" fmla="*/ 593 w 2747"/>
                <a:gd name="T41" fmla="*/ 330 h 1968"/>
                <a:gd name="T42" fmla="*/ 576 w 2747"/>
                <a:gd name="T43" fmla="*/ 330 h 1968"/>
                <a:gd name="T44" fmla="*/ 181 w 2747"/>
                <a:gd name="T45" fmla="*/ 725 h 1968"/>
                <a:gd name="T46" fmla="*/ 186 w 2747"/>
                <a:gd name="T47" fmla="*/ 789 h 1968"/>
                <a:gd name="T48" fmla="*/ 77 w 2747"/>
                <a:gd name="T49" fmla="*/ 944 h 1968"/>
                <a:gd name="T50" fmla="*/ 126 w 2747"/>
                <a:gd name="T51" fmla="*/ 1062 h 1968"/>
                <a:gd name="T52" fmla="*/ 0 w 2747"/>
                <a:gd name="T53" fmla="*/ 1374 h 1968"/>
                <a:gd name="T54" fmla="*/ 406 w 2747"/>
                <a:gd name="T55" fmla="*/ 182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7" h="1968">
                  <a:moveTo>
                    <a:pt x="406" y="1820"/>
                  </a:moveTo>
                  <a:cubicBezTo>
                    <a:pt x="465" y="1909"/>
                    <a:pt x="565" y="1968"/>
                    <a:pt x="679" y="1968"/>
                  </a:cubicBezTo>
                  <a:cubicBezTo>
                    <a:pt x="743" y="1968"/>
                    <a:pt x="802" y="1950"/>
                    <a:pt x="852" y="1919"/>
                  </a:cubicBezTo>
                  <a:cubicBezTo>
                    <a:pt x="889" y="1933"/>
                    <a:pt x="929" y="1941"/>
                    <a:pt x="971" y="1941"/>
                  </a:cubicBezTo>
                  <a:cubicBezTo>
                    <a:pt x="1086" y="1941"/>
                    <a:pt x="1187" y="1882"/>
                    <a:pt x="1245" y="1792"/>
                  </a:cubicBezTo>
                  <a:cubicBezTo>
                    <a:pt x="1247" y="1792"/>
                    <a:pt x="1249" y="1792"/>
                    <a:pt x="1251" y="1792"/>
                  </a:cubicBezTo>
                  <a:cubicBezTo>
                    <a:pt x="1409" y="1792"/>
                    <a:pt x="1541" y="1679"/>
                    <a:pt x="1571" y="1530"/>
                  </a:cubicBezTo>
                  <a:cubicBezTo>
                    <a:pt x="1608" y="1545"/>
                    <a:pt x="1649" y="1554"/>
                    <a:pt x="1692" y="1554"/>
                  </a:cubicBezTo>
                  <a:cubicBezTo>
                    <a:pt x="1829" y="1554"/>
                    <a:pt x="1945" y="1470"/>
                    <a:pt x="1994" y="1351"/>
                  </a:cubicBezTo>
                  <a:cubicBezTo>
                    <a:pt x="2043" y="1380"/>
                    <a:pt x="2099" y="1397"/>
                    <a:pt x="2160" y="1397"/>
                  </a:cubicBezTo>
                  <a:cubicBezTo>
                    <a:pt x="2292" y="1397"/>
                    <a:pt x="2405" y="1319"/>
                    <a:pt x="2456" y="1207"/>
                  </a:cubicBezTo>
                  <a:cubicBezTo>
                    <a:pt x="2620" y="1189"/>
                    <a:pt x="2747" y="1051"/>
                    <a:pt x="2747" y="882"/>
                  </a:cubicBezTo>
                  <a:cubicBezTo>
                    <a:pt x="2747" y="731"/>
                    <a:pt x="2644" y="604"/>
                    <a:pt x="2505" y="567"/>
                  </a:cubicBezTo>
                  <a:cubicBezTo>
                    <a:pt x="2477" y="377"/>
                    <a:pt x="2313" y="230"/>
                    <a:pt x="2114" y="230"/>
                  </a:cubicBezTo>
                  <a:cubicBezTo>
                    <a:pt x="2087" y="230"/>
                    <a:pt x="2061" y="233"/>
                    <a:pt x="2036" y="238"/>
                  </a:cubicBezTo>
                  <a:cubicBezTo>
                    <a:pt x="2010" y="179"/>
                    <a:pt x="1952" y="138"/>
                    <a:pt x="1884" y="138"/>
                  </a:cubicBezTo>
                  <a:cubicBezTo>
                    <a:pt x="1865" y="138"/>
                    <a:pt x="1847" y="141"/>
                    <a:pt x="1831" y="147"/>
                  </a:cubicBezTo>
                  <a:cubicBezTo>
                    <a:pt x="1758" y="57"/>
                    <a:pt x="1648" y="0"/>
                    <a:pt x="1523" y="0"/>
                  </a:cubicBezTo>
                  <a:cubicBezTo>
                    <a:pt x="1387" y="0"/>
                    <a:pt x="1267" y="69"/>
                    <a:pt x="1196" y="174"/>
                  </a:cubicBezTo>
                  <a:cubicBezTo>
                    <a:pt x="1129" y="123"/>
                    <a:pt x="1046" y="92"/>
                    <a:pt x="956" y="92"/>
                  </a:cubicBezTo>
                  <a:cubicBezTo>
                    <a:pt x="793" y="92"/>
                    <a:pt x="653" y="190"/>
                    <a:pt x="593" y="330"/>
                  </a:cubicBezTo>
                  <a:cubicBezTo>
                    <a:pt x="587" y="330"/>
                    <a:pt x="581" y="330"/>
                    <a:pt x="576" y="330"/>
                  </a:cubicBezTo>
                  <a:cubicBezTo>
                    <a:pt x="357" y="330"/>
                    <a:pt x="181" y="507"/>
                    <a:pt x="181" y="725"/>
                  </a:cubicBezTo>
                  <a:cubicBezTo>
                    <a:pt x="181" y="747"/>
                    <a:pt x="182" y="768"/>
                    <a:pt x="186" y="789"/>
                  </a:cubicBezTo>
                  <a:cubicBezTo>
                    <a:pt x="122" y="812"/>
                    <a:pt x="77" y="873"/>
                    <a:pt x="77" y="944"/>
                  </a:cubicBezTo>
                  <a:cubicBezTo>
                    <a:pt x="77" y="990"/>
                    <a:pt x="96" y="1032"/>
                    <a:pt x="126" y="1062"/>
                  </a:cubicBezTo>
                  <a:cubicBezTo>
                    <a:pt x="48" y="1142"/>
                    <a:pt x="0" y="1252"/>
                    <a:pt x="0" y="1374"/>
                  </a:cubicBezTo>
                  <a:cubicBezTo>
                    <a:pt x="0" y="1607"/>
                    <a:pt x="178" y="1799"/>
                    <a:pt x="406" y="1820"/>
                  </a:cubicBezTo>
                  <a:close/>
                </a:path>
              </a:pathLst>
            </a:custGeom>
            <a:noFill/>
            <a:ln w="57150" cap="flat">
              <a:solidFill>
                <a:schemeClr val="bg1">
                  <a:lumMod val="40000"/>
                  <a:lumOff val="6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6">
              <a:extLst>
                <a:ext uri="{FF2B5EF4-FFF2-40B4-BE49-F238E27FC236}">
                  <a16:creationId xmlns:a16="http://schemas.microsoft.com/office/drawing/2014/main" id="{E7B790E7-B8A1-9C44-9A49-59EC3DE22978}"/>
                </a:ext>
              </a:extLst>
            </p:cNvPr>
            <p:cNvSpPr>
              <a:spLocks noEditPoints="1"/>
            </p:cNvSpPr>
            <p:nvPr/>
          </p:nvSpPr>
          <p:spPr bwMode="auto">
            <a:xfrm>
              <a:off x="4317252" y="3300299"/>
              <a:ext cx="540417" cy="541926"/>
            </a:xfrm>
            <a:custGeom>
              <a:avLst/>
              <a:gdLst>
                <a:gd name="T0" fmla="*/ 85 w 254"/>
                <a:gd name="T1" fmla="*/ 215 h 254"/>
                <a:gd name="T2" fmla="*/ 90 w 254"/>
                <a:gd name="T3" fmla="*/ 249 h 254"/>
                <a:gd name="T4" fmla="*/ 119 w 254"/>
                <a:gd name="T5" fmla="*/ 254 h 254"/>
                <a:gd name="T6" fmla="*/ 135 w 254"/>
                <a:gd name="T7" fmla="*/ 224 h 254"/>
                <a:gd name="T8" fmla="*/ 160 w 254"/>
                <a:gd name="T9" fmla="*/ 219 h 254"/>
                <a:gd name="T10" fmla="*/ 187 w 254"/>
                <a:gd name="T11" fmla="*/ 239 h 254"/>
                <a:gd name="T12" fmla="*/ 212 w 254"/>
                <a:gd name="T13" fmla="*/ 222 h 254"/>
                <a:gd name="T14" fmla="*/ 202 w 254"/>
                <a:gd name="T15" fmla="*/ 189 h 254"/>
                <a:gd name="T16" fmla="*/ 215 w 254"/>
                <a:gd name="T17" fmla="*/ 169 h 254"/>
                <a:gd name="T18" fmla="*/ 249 w 254"/>
                <a:gd name="T19" fmla="*/ 164 h 254"/>
                <a:gd name="T20" fmla="*/ 254 w 254"/>
                <a:gd name="T21" fmla="*/ 134 h 254"/>
                <a:gd name="T22" fmla="*/ 224 w 254"/>
                <a:gd name="T23" fmla="*/ 118 h 254"/>
                <a:gd name="T24" fmla="*/ 218 w 254"/>
                <a:gd name="T25" fmla="*/ 95 h 254"/>
                <a:gd name="T26" fmla="*/ 239 w 254"/>
                <a:gd name="T27" fmla="*/ 67 h 254"/>
                <a:gd name="T28" fmla="*/ 222 w 254"/>
                <a:gd name="T29" fmla="*/ 43 h 254"/>
                <a:gd name="T30" fmla="*/ 189 w 254"/>
                <a:gd name="T31" fmla="*/ 53 h 254"/>
                <a:gd name="T32" fmla="*/ 169 w 254"/>
                <a:gd name="T33" fmla="*/ 40 h 254"/>
                <a:gd name="T34" fmla="*/ 164 w 254"/>
                <a:gd name="T35" fmla="*/ 6 h 254"/>
                <a:gd name="T36" fmla="*/ 134 w 254"/>
                <a:gd name="T37" fmla="*/ 0 h 254"/>
                <a:gd name="T38" fmla="*/ 119 w 254"/>
                <a:gd name="T39" fmla="*/ 31 h 254"/>
                <a:gd name="T40" fmla="*/ 94 w 254"/>
                <a:gd name="T41" fmla="*/ 36 h 254"/>
                <a:gd name="T42" fmla="*/ 67 w 254"/>
                <a:gd name="T43" fmla="*/ 15 h 254"/>
                <a:gd name="T44" fmla="*/ 42 w 254"/>
                <a:gd name="T45" fmla="*/ 33 h 254"/>
                <a:gd name="T46" fmla="*/ 52 w 254"/>
                <a:gd name="T47" fmla="*/ 65 h 254"/>
                <a:gd name="T48" fmla="*/ 39 w 254"/>
                <a:gd name="T49" fmla="*/ 86 h 254"/>
                <a:gd name="T50" fmla="*/ 6 w 254"/>
                <a:gd name="T51" fmla="*/ 91 h 254"/>
                <a:gd name="T52" fmla="*/ 0 w 254"/>
                <a:gd name="T53" fmla="*/ 121 h 254"/>
                <a:gd name="T54" fmla="*/ 30 w 254"/>
                <a:gd name="T55" fmla="*/ 136 h 254"/>
                <a:gd name="T56" fmla="*/ 35 w 254"/>
                <a:gd name="T57" fmla="*/ 160 h 254"/>
                <a:gd name="T58" fmla="*/ 15 w 254"/>
                <a:gd name="T59" fmla="*/ 187 h 254"/>
                <a:gd name="T60" fmla="*/ 32 w 254"/>
                <a:gd name="T61" fmla="*/ 212 h 254"/>
                <a:gd name="T62" fmla="*/ 64 w 254"/>
                <a:gd name="T63" fmla="*/ 201 h 254"/>
                <a:gd name="T64" fmla="*/ 85 w 254"/>
                <a:gd name="T65" fmla="*/ 215 h 254"/>
                <a:gd name="T66" fmla="*/ 93 w 254"/>
                <a:gd name="T67" fmla="*/ 160 h 254"/>
                <a:gd name="T68" fmla="*/ 79 w 254"/>
                <a:gd name="T69" fmla="*/ 126 h 254"/>
                <a:gd name="T70" fmla="*/ 81 w 254"/>
                <a:gd name="T71" fmla="*/ 115 h 254"/>
                <a:gd name="T72" fmla="*/ 128 w 254"/>
                <a:gd name="T73" fmla="*/ 79 h 254"/>
                <a:gd name="T74" fmla="*/ 175 w 254"/>
                <a:gd name="T75" fmla="*/ 128 h 254"/>
                <a:gd name="T76" fmla="*/ 173 w 254"/>
                <a:gd name="T77" fmla="*/ 140 h 254"/>
                <a:gd name="T78" fmla="*/ 173 w 254"/>
                <a:gd name="T79" fmla="*/ 140 h 254"/>
                <a:gd name="T80" fmla="*/ 126 w 254"/>
                <a:gd name="T81" fmla="*/ 175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90" y="249"/>
                    <a:pt x="90" y="249"/>
                    <a:pt x="90" y="249"/>
                  </a:cubicBezTo>
                  <a:cubicBezTo>
                    <a:pt x="119" y="254"/>
                    <a:pt x="119" y="254"/>
                    <a:pt x="119" y="254"/>
                  </a:cubicBezTo>
                  <a:cubicBezTo>
                    <a:pt x="135" y="224"/>
                    <a:pt x="135" y="224"/>
                    <a:pt x="135" y="224"/>
                  </a:cubicBezTo>
                  <a:cubicBezTo>
                    <a:pt x="144" y="223"/>
                    <a:pt x="152" y="221"/>
                    <a:pt x="160" y="219"/>
                  </a:cubicBezTo>
                  <a:cubicBezTo>
                    <a:pt x="187" y="239"/>
                    <a:pt x="187" y="239"/>
                    <a:pt x="187" y="239"/>
                  </a:cubicBezTo>
                  <a:cubicBezTo>
                    <a:pt x="212" y="222"/>
                    <a:pt x="212" y="222"/>
                    <a:pt x="212" y="222"/>
                  </a:cubicBezTo>
                  <a:cubicBezTo>
                    <a:pt x="202" y="189"/>
                    <a:pt x="202" y="189"/>
                    <a:pt x="202" y="189"/>
                  </a:cubicBezTo>
                  <a:cubicBezTo>
                    <a:pt x="207" y="183"/>
                    <a:pt x="211" y="176"/>
                    <a:pt x="215" y="169"/>
                  </a:cubicBezTo>
                  <a:cubicBezTo>
                    <a:pt x="249" y="164"/>
                    <a:pt x="249" y="164"/>
                    <a:pt x="249" y="164"/>
                  </a:cubicBezTo>
                  <a:cubicBezTo>
                    <a:pt x="254" y="134"/>
                    <a:pt x="254" y="134"/>
                    <a:pt x="254" y="134"/>
                  </a:cubicBezTo>
                  <a:cubicBezTo>
                    <a:pt x="224" y="118"/>
                    <a:pt x="224" y="118"/>
                    <a:pt x="224" y="118"/>
                  </a:cubicBezTo>
                  <a:cubicBezTo>
                    <a:pt x="223" y="110"/>
                    <a:pt x="221" y="102"/>
                    <a:pt x="218" y="95"/>
                  </a:cubicBezTo>
                  <a:cubicBezTo>
                    <a:pt x="239" y="67"/>
                    <a:pt x="239" y="67"/>
                    <a:pt x="239" y="67"/>
                  </a:cubicBezTo>
                  <a:cubicBezTo>
                    <a:pt x="222" y="43"/>
                    <a:pt x="222" y="43"/>
                    <a:pt x="222" y="43"/>
                  </a:cubicBezTo>
                  <a:cubicBezTo>
                    <a:pt x="189" y="53"/>
                    <a:pt x="189" y="53"/>
                    <a:pt x="189" y="53"/>
                  </a:cubicBezTo>
                  <a:cubicBezTo>
                    <a:pt x="183" y="48"/>
                    <a:pt x="176" y="43"/>
                    <a:pt x="169" y="40"/>
                  </a:cubicBezTo>
                  <a:cubicBezTo>
                    <a:pt x="164" y="6"/>
                    <a:pt x="164" y="6"/>
                    <a:pt x="164" y="6"/>
                  </a:cubicBezTo>
                  <a:cubicBezTo>
                    <a:pt x="134" y="0"/>
                    <a:pt x="134" y="0"/>
                    <a:pt x="134" y="0"/>
                  </a:cubicBezTo>
                  <a:cubicBezTo>
                    <a:pt x="119" y="31"/>
                    <a:pt x="119" y="31"/>
                    <a:pt x="119" y="31"/>
                  </a:cubicBezTo>
                  <a:cubicBezTo>
                    <a:pt x="110" y="31"/>
                    <a:pt x="102" y="33"/>
                    <a:pt x="94" y="36"/>
                  </a:cubicBezTo>
                  <a:cubicBezTo>
                    <a:pt x="67" y="15"/>
                    <a:pt x="67" y="15"/>
                    <a:pt x="67" y="15"/>
                  </a:cubicBezTo>
                  <a:cubicBezTo>
                    <a:pt x="42" y="33"/>
                    <a:pt x="42" y="33"/>
                    <a:pt x="42" y="33"/>
                  </a:cubicBezTo>
                  <a:cubicBezTo>
                    <a:pt x="52" y="65"/>
                    <a:pt x="52" y="65"/>
                    <a:pt x="52" y="65"/>
                  </a:cubicBezTo>
                  <a:cubicBezTo>
                    <a:pt x="47" y="72"/>
                    <a:pt x="43" y="79"/>
                    <a:pt x="39" y="86"/>
                  </a:cubicBezTo>
                  <a:cubicBezTo>
                    <a:pt x="6" y="91"/>
                    <a:pt x="6" y="91"/>
                    <a:pt x="6" y="91"/>
                  </a:cubicBezTo>
                  <a:cubicBezTo>
                    <a:pt x="0" y="121"/>
                    <a:pt x="0" y="121"/>
                    <a:pt x="0" y="121"/>
                  </a:cubicBezTo>
                  <a:cubicBezTo>
                    <a:pt x="30" y="136"/>
                    <a:pt x="30" y="136"/>
                    <a:pt x="30" y="136"/>
                  </a:cubicBezTo>
                  <a:cubicBezTo>
                    <a:pt x="31" y="144"/>
                    <a:pt x="33" y="152"/>
                    <a:pt x="35" y="160"/>
                  </a:cubicBezTo>
                  <a:cubicBezTo>
                    <a:pt x="15" y="187"/>
                    <a:pt x="15" y="187"/>
                    <a:pt x="15" y="187"/>
                  </a:cubicBezTo>
                  <a:cubicBezTo>
                    <a:pt x="32" y="212"/>
                    <a:pt x="32" y="212"/>
                    <a:pt x="32" y="212"/>
                  </a:cubicBezTo>
                  <a:cubicBezTo>
                    <a:pt x="64" y="201"/>
                    <a:pt x="64" y="201"/>
                    <a:pt x="64" y="201"/>
                  </a:cubicBezTo>
                  <a:cubicBezTo>
                    <a:pt x="71" y="207"/>
                    <a:pt x="78" y="211"/>
                    <a:pt x="85" y="215"/>
                  </a:cubicBezTo>
                  <a:close/>
                  <a:moveTo>
                    <a:pt x="93" y="160"/>
                  </a:moveTo>
                  <a:cubicBezTo>
                    <a:pt x="84" y="151"/>
                    <a:pt x="79" y="139"/>
                    <a:pt x="79" y="126"/>
                  </a:cubicBezTo>
                  <a:cubicBezTo>
                    <a:pt x="79" y="122"/>
                    <a:pt x="80" y="118"/>
                    <a:pt x="81" y="115"/>
                  </a:cubicBezTo>
                  <a:cubicBezTo>
                    <a:pt x="87" y="93"/>
                    <a:pt x="106" y="79"/>
                    <a:pt x="128" y="79"/>
                  </a:cubicBezTo>
                  <a:cubicBezTo>
                    <a:pt x="154" y="80"/>
                    <a:pt x="175" y="102"/>
                    <a:pt x="175" y="128"/>
                  </a:cubicBezTo>
                  <a:cubicBezTo>
                    <a:pt x="175" y="132"/>
                    <a:pt x="173" y="136"/>
                    <a:pt x="173" y="140"/>
                  </a:cubicBezTo>
                  <a:cubicBezTo>
                    <a:pt x="173" y="140"/>
                    <a:pt x="173" y="140"/>
                    <a:pt x="173" y="140"/>
                  </a:cubicBezTo>
                  <a:cubicBezTo>
                    <a:pt x="166" y="161"/>
                    <a:pt x="148" y="175"/>
                    <a:pt x="126" y="175"/>
                  </a:cubicBezTo>
                  <a:cubicBezTo>
                    <a:pt x="113" y="175"/>
                    <a:pt x="101" y="170"/>
                    <a:pt x="93" y="160"/>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8">
              <a:extLst>
                <a:ext uri="{FF2B5EF4-FFF2-40B4-BE49-F238E27FC236}">
                  <a16:creationId xmlns:a16="http://schemas.microsoft.com/office/drawing/2014/main" id="{698987A9-56B5-4A48-A4E1-556082327EFB}"/>
                </a:ext>
              </a:extLst>
            </p:cNvPr>
            <p:cNvSpPr>
              <a:spLocks noEditPoints="1"/>
            </p:cNvSpPr>
            <p:nvPr/>
          </p:nvSpPr>
          <p:spPr bwMode="auto">
            <a:xfrm>
              <a:off x="3678715" y="1657914"/>
              <a:ext cx="540417" cy="540417"/>
            </a:xfrm>
            <a:custGeom>
              <a:avLst/>
              <a:gdLst>
                <a:gd name="T0" fmla="*/ 85 w 254"/>
                <a:gd name="T1" fmla="*/ 215 h 254"/>
                <a:gd name="T2" fmla="*/ 89 w 254"/>
                <a:gd name="T3" fmla="*/ 249 h 254"/>
                <a:gd name="T4" fmla="*/ 119 w 254"/>
                <a:gd name="T5" fmla="*/ 254 h 254"/>
                <a:gd name="T6" fmla="*/ 135 w 254"/>
                <a:gd name="T7" fmla="*/ 224 h 254"/>
                <a:gd name="T8" fmla="*/ 160 w 254"/>
                <a:gd name="T9" fmla="*/ 218 h 254"/>
                <a:gd name="T10" fmla="*/ 187 w 254"/>
                <a:gd name="T11" fmla="*/ 239 h 254"/>
                <a:gd name="T12" fmla="*/ 212 w 254"/>
                <a:gd name="T13" fmla="*/ 222 h 254"/>
                <a:gd name="T14" fmla="*/ 201 w 254"/>
                <a:gd name="T15" fmla="*/ 189 h 254"/>
                <a:gd name="T16" fmla="*/ 214 w 254"/>
                <a:gd name="T17" fmla="*/ 168 h 254"/>
                <a:gd name="T18" fmla="*/ 248 w 254"/>
                <a:gd name="T19" fmla="*/ 164 h 254"/>
                <a:gd name="T20" fmla="*/ 254 w 254"/>
                <a:gd name="T21" fmla="*/ 134 h 254"/>
                <a:gd name="T22" fmla="*/ 223 w 254"/>
                <a:gd name="T23" fmla="*/ 118 h 254"/>
                <a:gd name="T24" fmla="*/ 218 w 254"/>
                <a:gd name="T25" fmla="*/ 95 h 254"/>
                <a:gd name="T26" fmla="*/ 239 w 254"/>
                <a:gd name="T27" fmla="*/ 67 h 254"/>
                <a:gd name="T28" fmla="*/ 221 w 254"/>
                <a:gd name="T29" fmla="*/ 42 h 254"/>
                <a:gd name="T30" fmla="*/ 189 w 254"/>
                <a:gd name="T31" fmla="*/ 53 h 254"/>
                <a:gd name="T32" fmla="*/ 168 w 254"/>
                <a:gd name="T33" fmla="*/ 40 h 254"/>
                <a:gd name="T34" fmla="*/ 164 w 254"/>
                <a:gd name="T35" fmla="*/ 6 h 254"/>
                <a:gd name="T36" fmla="*/ 134 w 254"/>
                <a:gd name="T37" fmla="*/ 0 h 254"/>
                <a:gd name="T38" fmla="*/ 118 w 254"/>
                <a:gd name="T39" fmla="*/ 30 h 254"/>
                <a:gd name="T40" fmla="*/ 93 w 254"/>
                <a:gd name="T41" fmla="*/ 36 h 254"/>
                <a:gd name="T42" fmla="*/ 66 w 254"/>
                <a:gd name="T43" fmla="*/ 15 h 254"/>
                <a:gd name="T44" fmla="*/ 42 w 254"/>
                <a:gd name="T45" fmla="*/ 33 h 254"/>
                <a:gd name="T46" fmla="*/ 52 w 254"/>
                <a:gd name="T47" fmla="*/ 65 h 254"/>
                <a:gd name="T48" fmla="*/ 38 w 254"/>
                <a:gd name="T49" fmla="*/ 86 h 254"/>
                <a:gd name="T50" fmla="*/ 5 w 254"/>
                <a:gd name="T51" fmla="*/ 91 h 254"/>
                <a:gd name="T52" fmla="*/ 0 w 254"/>
                <a:gd name="T53" fmla="*/ 120 h 254"/>
                <a:gd name="T54" fmla="*/ 30 w 254"/>
                <a:gd name="T55" fmla="*/ 136 h 254"/>
                <a:gd name="T56" fmla="*/ 35 w 254"/>
                <a:gd name="T57" fmla="*/ 160 h 254"/>
                <a:gd name="T58" fmla="*/ 14 w 254"/>
                <a:gd name="T59" fmla="*/ 187 h 254"/>
                <a:gd name="T60" fmla="*/ 31 w 254"/>
                <a:gd name="T61" fmla="*/ 211 h 254"/>
                <a:gd name="T62" fmla="*/ 64 w 254"/>
                <a:gd name="T63" fmla="*/ 201 h 254"/>
                <a:gd name="T64" fmla="*/ 85 w 254"/>
                <a:gd name="T65" fmla="*/ 215 h 254"/>
                <a:gd name="T66" fmla="*/ 92 w 254"/>
                <a:gd name="T67" fmla="*/ 160 h 254"/>
                <a:gd name="T68" fmla="*/ 79 w 254"/>
                <a:gd name="T69" fmla="*/ 126 h 254"/>
                <a:gd name="T70" fmla="*/ 80 w 254"/>
                <a:gd name="T71" fmla="*/ 114 h 254"/>
                <a:gd name="T72" fmla="*/ 127 w 254"/>
                <a:gd name="T73" fmla="*/ 79 h 254"/>
                <a:gd name="T74" fmla="*/ 174 w 254"/>
                <a:gd name="T75" fmla="*/ 128 h 254"/>
                <a:gd name="T76" fmla="*/ 172 w 254"/>
                <a:gd name="T77" fmla="*/ 140 h 254"/>
                <a:gd name="T78" fmla="*/ 172 w 254"/>
                <a:gd name="T79" fmla="*/ 140 h 254"/>
                <a:gd name="T80" fmla="*/ 125 w 254"/>
                <a:gd name="T81" fmla="*/ 175 h 254"/>
                <a:gd name="T82" fmla="*/ 92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89" y="249"/>
                    <a:pt x="89" y="249"/>
                    <a:pt x="89" y="249"/>
                  </a:cubicBezTo>
                  <a:cubicBezTo>
                    <a:pt x="119" y="254"/>
                    <a:pt x="119" y="254"/>
                    <a:pt x="119" y="254"/>
                  </a:cubicBezTo>
                  <a:cubicBezTo>
                    <a:pt x="135" y="224"/>
                    <a:pt x="135" y="224"/>
                    <a:pt x="135" y="224"/>
                  </a:cubicBezTo>
                  <a:cubicBezTo>
                    <a:pt x="143" y="223"/>
                    <a:pt x="152" y="221"/>
                    <a:pt x="160" y="218"/>
                  </a:cubicBezTo>
                  <a:cubicBezTo>
                    <a:pt x="187" y="239"/>
                    <a:pt x="187" y="239"/>
                    <a:pt x="187" y="239"/>
                  </a:cubicBezTo>
                  <a:cubicBezTo>
                    <a:pt x="212" y="222"/>
                    <a:pt x="212" y="222"/>
                    <a:pt x="212" y="222"/>
                  </a:cubicBezTo>
                  <a:cubicBezTo>
                    <a:pt x="201" y="189"/>
                    <a:pt x="201" y="189"/>
                    <a:pt x="201" y="189"/>
                  </a:cubicBezTo>
                  <a:cubicBezTo>
                    <a:pt x="206" y="183"/>
                    <a:pt x="211" y="176"/>
                    <a:pt x="214" y="168"/>
                  </a:cubicBezTo>
                  <a:cubicBezTo>
                    <a:pt x="248" y="164"/>
                    <a:pt x="248" y="164"/>
                    <a:pt x="248" y="164"/>
                  </a:cubicBezTo>
                  <a:cubicBezTo>
                    <a:pt x="254" y="134"/>
                    <a:pt x="254" y="134"/>
                    <a:pt x="254" y="134"/>
                  </a:cubicBezTo>
                  <a:cubicBezTo>
                    <a:pt x="223" y="118"/>
                    <a:pt x="223" y="118"/>
                    <a:pt x="223" y="118"/>
                  </a:cubicBezTo>
                  <a:cubicBezTo>
                    <a:pt x="222" y="110"/>
                    <a:pt x="220" y="102"/>
                    <a:pt x="218" y="95"/>
                  </a:cubicBezTo>
                  <a:cubicBezTo>
                    <a:pt x="239" y="67"/>
                    <a:pt x="239" y="67"/>
                    <a:pt x="239" y="67"/>
                  </a:cubicBezTo>
                  <a:cubicBezTo>
                    <a:pt x="221" y="42"/>
                    <a:pt x="221" y="42"/>
                    <a:pt x="221" y="42"/>
                  </a:cubicBezTo>
                  <a:cubicBezTo>
                    <a:pt x="189" y="53"/>
                    <a:pt x="189" y="53"/>
                    <a:pt x="189" y="53"/>
                  </a:cubicBezTo>
                  <a:cubicBezTo>
                    <a:pt x="182" y="48"/>
                    <a:pt x="175" y="43"/>
                    <a:pt x="168" y="40"/>
                  </a:cubicBezTo>
                  <a:cubicBezTo>
                    <a:pt x="164" y="6"/>
                    <a:pt x="164" y="6"/>
                    <a:pt x="164" y="6"/>
                  </a:cubicBezTo>
                  <a:cubicBezTo>
                    <a:pt x="134" y="0"/>
                    <a:pt x="134" y="0"/>
                    <a:pt x="134" y="0"/>
                  </a:cubicBezTo>
                  <a:cubicBezTo>
                    <a:pt x="118" y="30"/>
                    <a:pt x="118" y="30"/>
                    <a:pt x="118" y="30"/>
                  </a:cubicBezTo>
                  <a:cubicBezTo>
                    <a:pt x="109" y="31"/>
                    <a:pt x="101" y="33"/>
                    <a:pt x="93" y="36"/>
                  </a:cubicBezTo>
                  <a:cubicBezTo>
                    <a:pt x="66" y="15"/>
                    <a:pt x="66" y="15"/>
                    <a:pt x="66" y="15"/>
                  </a:cubicBezTo>
                  <a:cubicBezTo>
                    <a:pt x="42" y="33"/>
                    <a:pt x="42" y="33"/>
                    <a:pt x="42" y="33"/>
                  </a:cubicBezTo>
                  <a:cubicBezTo>
                    <a:pt x="52" y="65"/>
                    <a:pt x="52" y="65"/>
                    <a:pt x="52" y="65"/>
                  </a:cubicBezTo>
                  <a:cubicBezTo>
                    <a:pt x="46" y="71"/>
                    <a:pt x="42" y="79"/>
                    <a:pt x="38" y="86"/>
                  </a:cubicBezTo>
                  <a:cubicBezTo>
                    <a:pt x="5" y="91"/>
                    <a:pt x="5" y="91"/>
                    <a:pt x="5" y="91"/>
                  </a:cubicBezTo>
                  <a:cubicBezTo>
                    <a:pt x="0" y="120"/>
                    <a:pt x="0" y="120"/>
                    <a:pt x="0" y="120"/>
                  </a:cubicBezTo>
                  <a:cubicBezTo>
                    <a:pt x="30" y="136"/>
                    <a:pt x="30" y="136"/>
                    <a:pt x="30" y="136"/>
                  </a:cubicBezTo>
                  <a:cubicBezTo>
                    <a:pt x="30" y="144"/>
                    <a:pt x="32" y="152"/>
                    <a:pt x="35" y="160"/>
                  </a:cubicBezTo>
                  <a:cubicBezTo>
                    <a:pt x="14" y="187"/>
                    <a:pt x="14" y="187"/>
                    <a:pt x="14" y="187"/>
                  </a:cubicBezTo>
                  <a:cubicBezTo>
                    <a:pt x="31" y="211"/>
                    <a:pt x="31" y="211"/>
                    <a:pt x="31" y="211"/>
                  </a:cubicBezTo>
                  <a:cubicBezTo>
                    <a:pt x="64" y="201"/>
                    <a:pt x="64" y="201"/>
                    <a:pt x="64" y="201"/>
                  </a:cubicBezTo>
                  <a:cubicBezTo>
                    <a:pt x="70" y="207"/>
                    <a:pt x="77" y="211"/>
                    <a:pt x="85" y="215"/>
                  </a:cubicBezTo>
                  <a:close/>
                  <a:moveTo>
                    <a:pt x="92" y="160"/>
                  </a:moveTo>
                  <a:cubicBezTo>
                    <a:pt x="83" y="151"/>
                    <a:pt x="78" y="139"/>
                    <a:pt x="79" y="126"/>
                  </a:cubicBezTo>
                  <a:cubicBezTo>
                    <a:pt x="79" y="122"/>
                    <a:pt x="79" y="118"/>
                    <a:pt x="80" y="114"/>
                  </a:cubicBezTo>
                  <a:cubicBezTo>
                    <a:pt x="86" y="93"/>
                    <a:pt x="105" y="79"/>
                    <a:pt x="127" y="79"/>
                  </a:cubicBezTo>
                  <a:cubicBezTo>
                    <a:pt x="154" y="80"/>
                    <a:pt x="175" y="102"/>
                    <a:pt x="174" y="128"/>
                  </a:cubicBezTo>
                  <a:cubicBezTo>
                    <a:pt x="174" y="132"/>
                    <a:pt x="172" y="136"/>
                    <a:pt x="172" y="140"/>
                  </a:cubicBezTo>
                  <a:cubicBezTo>
                    <a:pt x="172" y="140"/>
                    <a:pt x="172" y="140"/>
                    <a:pt x="172" y="140"/>
                  </a:cubicBezTo>
                  <a:cubicBezTo>
                    <a:pt x="166" y="161"/>
                    <a:pt x="147" y="175"/>
                    <a:pt x="125" y="175"/>
                  </a:cubicBezTo>
                  <a:cubicBezTo>
                    <a:pt x="113" y="175"/>
                    <a:pt x="101" y="169"/>
                    <a:pt x="92"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0">
              <a:extLst>
                <a:ext uri="{FF2B5EF4-FFF2-40B4-BE49-F238E27FC236}">
                  <a16:creationId xmlns:a16="http://schemas.microsoft.com/office/drawing/2014/main" id="{B870E7FD-4D11-A84C-8848-EB57B778585A}"/>
                </a:ext>
              </a:extLst>
            </p:cNvPr>
            <p:cNvSpPr>
              <a:spLocks noEditPoints="1"/>
            </p:cNvSpPr>
            <p:nvPr/>
          </p:nvSpPr>
          <p:spPr bwMode="auto">
            <a:xfrm>
              <a:off x="2535989" y="1979447"/>
              <a:ext cx="540417" cy="537398"/>
            </a:xfrm>
            <a:custGeom>
              <a:avLst/>
              <a:gdLst>
                <a:gd name="T0" fmla="*/ 85 w 254"/>
                <a:gd name="T1" fmla="*/ 214 h 253"/>
                <a:gd name="T2" fmla="*/ 90 w 254"/>
                <a:gd name="T3" fmla="*/ 248 h 253"/>
                <a:gd name="T4" fmla="*/ 119 w 254"/>
                <a:gd name="T5" fmla="*/ 253 h 253"/>
                <a:gd name="T6" fmla="*/ 135 w 254"/>
                <a:gd name="T7" fmla="*/ 223 h 253"/>
                <a:gd name="T8" fmla="*/ 160 w 254"/>
                <a:gd name="T9" fmla="*/ 218 h 253"/>
                <a:gd name="T10" fmla="*/ 187 w 254"/>
                <a:gd name="T11" fmla="*/ 239 h 253"/>
                <a:gd name="T12" fmla="*/ 212 w 254"/>
                <a:gd name="T13" fmla="*/ 221 h 253"/>
                <a:gd name="T14" fmla="*/ 202 w 254"/>
                <a:gd name="T15" fmla="*/ 188 h 253"/>
                <a:gd name="T16" fmla="*/ 215 w 254"/>
                <a:gd name="T17" fmla="*/ 168 h 253"/>
                <a:gd name="T18" fmla="*/ 249 w 254"/>
                <a:gd name="T19" fmla="*/ 163 h 253"/>
                <a:gd name="T20" fmla="*/ 254 w 254"/>
                <a:gd name="T21" fmla="*/ 133 h 253"/>
                <a:gd name="T22" fmla="*/ 224 w 254"/>
                <a:gd name="T23" fmla="*/ 117 h 253"/>
                <a:gd name="T24" fmla="*/ 218 w 254"/>
                <a:gd name="T25" fmla="*/ 94 h 253"/>
                <a:gd name="T26" fmla="*/ 239 w 254"/>
                <a:gd name="T27" fmla="*/ 67 h 253"/>
                <a:gd name="T28" fmla="*/ 222 w 254"/>
                <a:gd name="T29" fmla="*/ 42 h 253"/>
                <a:gd name="T30" fmla="*/ 189 w 254"/>
                <a:gd name="T31" fmla="*/ 52 h 253"/>
                <a:gd name="T32" fmla="*/ 169 w 254"/>
                <a:gd name="T33" fmla="*/ 39 h 253"/>
                <a:gd name="T34" fmla="*/ 164 w 254"/>
                <a:gd name="T35" fmla="*/ 5 h 253"/>
                <a:gd name="T36" fmla="*/ 134 w 254"/>
                <a:gd name="T37" fmla="*/ 0 h 253"/>
                <a:gd name="T38" fmla="*/ 119 w 254"/>
                <a:gd name="T39" fmla="*/ 30 h 253"/>
                <a:gd name="T40" fmla="*/ 94 w 254"/>
                <a:gd name="T41" fmla="*/ 35 h 253"/>
                <a:gd name="T42" fmla="*/ 67 w 254"/>
                <a:gd name="T43" fmla="*/ 15 h 253"/>
                <a:gd name="T44" fmla="*/ 42 w 254"/>
                <a:gd name="T45" fmla="*/ 32 h 253"/>
                <a:gd name="T46" fmla="*/ 52 w 254"/>
                <a:gd name="T47" fmla="*/ 64 h 253"/>
                <a:gd name="T48" fmla="*/ 39 w 254"/>
                <a:gd name="T49" fmla="*/ 86 h 253"/>
                <a:gd name="T50" fmla="*/ 5 w 254"/>
                <a:gd name="T51" fmla="*/ 90 h 253"/>
                <a:gd name="T52" fmla="*/ 0 w 254"/>
                <a:gd name="T53" fmla="*/ 120 h 253"/>
                <a:gd name="T54" fmla="*/ 30 w 254"/>
                <a:gd name="T55" fmla="*/ 135 h 253"/>
                <a:gd name="T56" fmla="*/ 35 w 254"/>
                <a:gd name="T57" fmla="*/ 159 h 253"/>
                <a:gd name="T58" fmla="*/ 15 w 254"/>
                <a:gd name="T59" fmla="*/ 186 h 253"/>
                <a:gd name="T60" fmla="*/ 32 w 254"/>
                <a:gd name="T61" fmla="*/ 211 h 253"/>
                <a:gd name="T62" fmla="*/ 64 w 254"/>
                <a:gd name="T63" fmla="*/ 201 h 253"/>
                <a:gd name="T64" fmla="*/ 85 w 254"/>
                <a:gd name="T65" fmla="*/ 214 h 253"/>
                <a:gd name="T66" fmla="*/ 93 w 254"/>
                <a:gd name="T67" fmla="*/ 160 h 253"/>
                <a:gd name="T68" fmla="*/ 79 w 254"/>
                <a:gd name="T69" fmla="*/ 125 h 253"/>
                <a:gd name="T70" fmla="*/ 81 w 254"/>
                <a:gd name="T71" fmla="*/ 114 h 253"/>
                <a:gd name="T72" fmla="*/ 128 w 254"/>
                <a:gd name="T73" fmla="*/ 79 h 253"/>
                <a:gd name="T74" fmla="*/ 175 w 254"/>
                <a:gd name="T75" fmla="*/ 127 h 253"/>
                <a:gd name="T76" fmla="*/ 173 w 254"/>
                <a:gd name="T77" fmla="*/ 139 h 253"/>
                <a:gd name="T78" fmla="*/ 173 w 254"/>
                <a:gd name="T79" fmla="*/ 139 h 253"/>
                <a:gd name="T80" fmla="*/ 126 w 254"/>
                <a:gd name="T81" fmla="*/ 174 h 253"/>
                <a:gd name="T82" fmla="*/ 93 w 254"/>
                <a:gd name="T83" fmla="*/ 16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3">
                  <a:moveTo>
                    <a:pt x="85" y="214"/>
                  </a:moveTo>
                  <a:cubicBezTo>
                    <a:pt x="90" y="248"/>
                    <a:pt x="90" y="248"/>
                    <a:pt x="90" y="248"/>
                  </a:cubicBezTo>
                  <a:cubicBezTo>
                    <a:pt x="119" y="253"/>
                    <a:pt x="119" y="253"/>
                    <a:pt x="119" y="253"/>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3"/>
                    <a:pt x="254" y="133"/>
                    <a:pt x="254" y="133"/>
                  </a:cubicBezTo>
                  <a:cubicBezTo>
                    <a:pt x="224" y="117"/>
                    <a:pt x="224" y="117"/>
                    <a:pt x="224" y="117"/>
                  </a:cubicBezTo>
                  <a:cubicBezTo>
                    <a:pt x="223" y="109"/>
                    <a:pt x="221" y="101"/>
                    <a:pt x="218" y="94"/>
                  </a:cubicBezTo>
                  <a:cubicBezTo>
                    <a:pt x="239" y="67"/>
                    <a:pt x="239" y="67"/>
                    <a:pt x="239" y="67"/>
                  </a:cubicBezTo>
                  <a:cubicBezTo>
                    <a:pt x="222" y="42"/>
                    <a:pt x="222" y="42"/>
                    <a:pt x="222" y="42"/>
                  </a:cubicBezTo>
                  <a:cubicBezTo>
                    <a:pt x="189" y="52"/>
                    <a:pt x="189" y="52"/>
                    <a:pt x="189" y="52"/>
                  </a:cubicBezTo>
                  <a:cubicBezTo>
                    <a:pt x="183" y="47"/>
                    <a:pt x="176" y="42"/>
                    <a:pt x="169" y="39"/>
                  </a:cubicBezTo>
                  <a:cubicBezTo>
                    <a:pt x="164" y="5"/>
                    <a:pt x="164" y="5"/>
                    <a:pt x="164" y="5"/>
                  </a:cubicBezTo>
                  <a:cubicBezTo>
                    <a:pt x="134" y="0"/>
                    <a:pt x="134" y="0"/>
                    <a:pt x="134" y="0"/>
                  </a:cubicBezTo>
                  <a:cubicBezTo>
                    <a:pt x="119" y="30"/>
                    <a:pt x="119" y="30"/>
                    <a:pt x="119" y="30"/>
                  </a:cubicBezTo>
                  <a:cubicBezTo>
                    <a:pt x="110" y="31"/>
                    <a:pt x="102" y="32"/>
                    <a:pt x="94" y="35"/>
                  </a:cubicBezTo>
                  <a:cubicBezTo>
                    <a:pt x="67" y="15"/>
                    <a:pt x="67" y="15"/>
                    <a:pt x="67" y="15"/>
                  </a:cubicBezTo>
                  <a:cubicBezTo>
                    <a:pt x="42" y="32"/>
                    <a:pt x="42" y="32"/>
                    <a:pt x="42" y="32"/>
                  </a:cubicBezTo>
                  <a:cubicBezTo>
                    <a:pt x="52" y="64"/>
                    <a:pt x="52" y="64"/>
                    <a:pt x="52" y="64"/>
                  </a:cubicBezTo>
                  <a:cubicBezTo>
                    <a:pt x="47" y="71"/>
                    <a:pt x="42" y="78"/>
                    <a:pt x="39" y="86"/>
                  </a:cubicBezTo>
                  <a:cubicBezTo>
                    <a:pt x="5" y="90"/>
                    <a:pt x="5" y="90"/>
                    <a:pt x="5" y="90"/>
                  </a:cubicBezTo>
                  <a:cubicBezTo>
                    <a:pt x="0" y="120"/>
                    <a:pt x="0" y="120"/>
                    <a:pt x="0" y="120"/>
                  </a:cubicBezTo>
                  <a:cubicBezTo>
                    <a:pt x="30" y="135"/>
                    <a:pt x="30" y="135"/>
                    <a:pt x="30" y="135"/>
                  </a:cubicBezTo>
                  <a:cubicBezTo>
                    <a:pt x="31" y="144"/>
                    <a:pt x="33" y="151"/>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5"/>
                  </a:cubicBezTo>
                  <a:cubicBezTo>
                    <a:pt x="79" y="122"/>
                    <a:pt x="80" y="118"/>
                    <a:pt x="81" y="114"/>
                  </a:cubicBezTo>
                  <a:cubicBezTo>
                    <a:pt x="87" y="93"/>
                    <a:pt x="106" y="78"/>
                    <a:pt x="128" y="79"/>
                  </a:cubicBezTo>
                  <a:cubicBezTo>
                    <a:pt x="154" y="79"/>
                    <a:pt x="175" y="101"/>
                    <a:pt x="175" y="127"/>
                  </a:cubicBezTo>
                  <a:cubicBezTo>
                    <a:pt x="175" y="131"/>
                    <a:pt x="173" y="135"/>
                    <a:pt x="173" y="139"/>
                  </a:cubicBezTo>
                  <a:cubicBezTo>
                    <a:pt x="173" y="139"/>
                    <a:pt x="173" y="139"/>
                    <a:pt x="173" y="139"/>
                  </a:cubicBezTo>
                  <a:cubicBezTo>
                    <a:pt x="166" y="160"/>
                    <a:pt x="148" y="175"/>
                    <a:pt x="126" y="174"/>
                  </a:cubicBezTo>
                  <a:cubicBezTo>
                    <a:pt x="113" y="174"/>
                    <a:pt x="101" y="169"/>
                    <a:pt x="93"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12">
              <a:extLst>
                <a:ext uri="{FF2B5EF4-FFF2-40B4-BE49-F238E27FC236}">
                  <a16:creationId xmlns:a16="http://schemas.microsoft.com/office/drawing/2014/main" id="{200463EC-1169-7748-BB04-80A50C345827}"/>
                </a:ext>
              </a:extLst>
            </p:cNvPr>
            <p:cNvSpPr>
              <a:spLocks noEditPoints="1"/>
            </p:cNvSpPr>
            <p:nvPr/>
          </p:nvSpPr>
          <p:spPr bwMode="auto">
            <a:xfrm>
              <a:off x="3179056" y="1870760"/>
              <a:ext cx="493622" cy="490602"/>
            </a:xfrm>
            <a:custGeom>
              <a:avLst/>
              <a:gdLst>
                <a:gd name="T0" fmla="*/ 78 w 232"/>
                <a:gd name="T1" fmla="*/ 196 h 231"/>
                <a:gd name="T2" fmla="*/ 82 w 232"/>
                <a:gd name="T3" fmla="*/ 227 h 231"/>
                <a:gd name="T4" fmla="*/ 109 w 232"/>
                <a:gd name="T5" fmla="*/ 231 h 231"/>
                <a:gd name="T6" fmla="*/ 123 w 232"/>
                <a:gd name="T7" fmla="*/ 204 h 231"/>
                <a:gd name="T8" fmla="*/ 146 w 232"/>
                <a:gd name="T9" fmla="*/ 199 h 231"/>
                <a:gd name="T10" fmla="*/ 171 w 232"/>
                <a:gd name="T11" fmla="*/ 218 h 231"/>
                <a:gd name="T12" fmla="*/ 194 w 232"/>
                <a:gd name="T13" fmla="*/ 202 h 231"/>
                <a:gd name="T14" fmla="*/ 184 w 232"/>
                <a:gd name="T15" fmla="*/ 172 h 231"/>
                <a:gd name="T16" fmla="*/ 196 w 232"/>
                <a:gd name="T17" fmla="*/ 153 h 231"/>
                <a:gd name="T18" fmla="*/ 227 w 232"/>
                <a:gd name="T19" fmla="*/ 149 h 231"/>
                <a:gd name="T20" fmla="*/ 232 w 232"/>
                <a:gd name="T21" fmla="*/ 122 h 231"/>
                <a:gd name="T22" fmla="*/ 204 w 232"/>
                <a:gd name="T23" fmla="*/ 107 h 231"/>
                <a:gd name="T24" fmla="*/ 199 w 232"/>
                <a:gd name="T25" fmla="*/ 86 h 231"/>
                <a:gd name="T26" fmla="*/ 218 w 232"/>
                <a:gd name="T27" fmla="*/ 61 h 231"/>
                <a:gd name="T28" fmla="*/ 203 w 232"/>
                <a:gd name="T29" fmla="*/ 38 h 231"/>
                <a:gd name="T30" fmla="*/ 173 w 232"/>
                <a:gd name="T31" fmla="*/ 48 h 231"/>
                <a:gd name="T32" fmla="*/ 154 w 232"/>
                <a:gd name="T33" fmla="*/ 36 h 231"/>
                <a:gd name="T34" fmla="*/ 150 w 232"/>
                <a:gd name="T35" fmla="*/ 4 h 231"/>
                <a:gd name="T36" fmla="*/ 123 w 232"/>
                <a:gd name="T37" fmla="*/ 0 h 231"/>
                <a:gd name="T38" fmla="*/ 108 w 232"/>
                <a:gd name="T39" fmla="*/ 27 h 231"/>
                <a:gd name="T40" fmla="*/ 86 w 232"/>
                <a:gd name="T41" fmla="*/ 32 h 231"/>
                <a:gd name="T42" fmla="*/ 61 w 232"/>
                <a:gd name="T43" fmla="*/ 13 h 231"/>
                <a:gd name="T44" fmla="*/ 38 w 232"/>
                <a:gd name="T45" fmla="*/ 29 h 231"/>
                <a:gd name="T46" fmla="*/ 48 w 232"/>
                <a:gd name="T47" fmla="*/ 59 h 231"/>
                <a:gd name="T48" fmla="*/ 35 w 232"/>
                <a:gd name="T49" fmla="*/ 78 h 231"/>
                <a:gd name="T50" fmla="*/ 5 w 232"/>
                <a:gd name="T51" fmla="*/ 82 h 231"/>
                <a:gd name="T52" fmla="*/ 0 w 232"/>
                <a:gd name="T53" fmla="*/ 109 h 231"/>
                <a:gd name="T54" fmla="*/ 27 w 232"/>
                <a:gd name="T55" fmla="*/ 124 h 231"/>
                <a:gd name="T56" fmla="*/ 32 w 232"/>
                <a:gd name="T57" fmla="*/ 145 h 231"/>
                <a:gd name="T58" fmla="*/ 13 w 232"/>
                <a:gd name="T59" fmla="*/ 170 h 231"/>
                <a:gd name="T60" fmla="*/ 29 w 232"/>
                <a:gd name="T61" fmla="*/ 192 h 231"/>
                <a:gd name="T62" fmla="*/ 58 w 232"/>
                <a:gd name="T63" fmla="*/ 183 h 231"/>
                <a:gd name="T64" fmla="*/ 78 w 232"/>
                <a:gd name="T65" fmla="*/ 196 h 231"/>
                <a:gd name="T66" fmla="*/ 84 w 232"/>
                <a:gd name="T67" fmla="*/ 146 h 231"/>
                <a:gd name="T68" fmla="*/ 72 w 232"/>
                <a:gd name="T69" fmla="*/ 115 h 231"/>
                <a:gd name="T70" fmla="*/ 74 w 232"/>
                <a:gd name="T71" fmla="*/ 104 h 231"/>
                <a:gd name="T72" fmla="*/ 117 w 232"/>
                <a:gd name="T73" fmla="*/ 72 h 231"/>
                <a:gd name="T74" fmla="*/ 160 w 232"/>
                <a:gd name="T75" fmla="*/ 116 h 231"/>
                <a:gd name="T76" fmla="*/ 159 w 232"/>
                <a:gd name="T77" fmla="*/ 127 h 231"/>
                <a:gd name="T78" fmla="*/ 159 w 232"/>
                <a:gd name="T79" fmla="*/ 127 h 231"/>
                <a:gd name="T80" fmla="*/ 115 w 232"/>
                <a:gd name="T81" fmla="*/ 159 h 231"/>
                <a:gd name="T82" fmla="*/ 84 w 232"/>
                <a:gd name="T83" fmla="*/ 14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1">
                  <a:moveTo>
                    <a:pt x="78" y="196"/>
                  </a:moveTo>
                  <a:cubicBezTo>
                    <a:pt x="82" y="227"/>
                    <a:pt x="82" y="227"/>
                    <a:pt x="82" y="227"/>
                  </a:cubicBezTo>
                  <a:cubicBezTo>
                    <a:pt x="109" y="231"/>
                    <a:pt x="109" y="231"/>
                    <a:pt x="109" y="231"/>
                  </a:cubicBezTo>
                  <a:cubicBezTo>
                    <a:pt x="123" y="204"/>
                    <a:pt x="123" y="204"/>
                    <a:pt x="123" y="204"/>
                  </a:cubicBezTo>
                  <a:cubicBezTo>
                    <a:pt x="131" y="203"/>
                    <a:pt x="139" y="201"/>
                    <a:pt x="146" y="199"/>
                  </a:cubicBezTo>
                  <a:cubicBezTo>
                    <a:pt x="171" y="218"/>
                    <a:pt x="171" y="218"/>
                    <a:pt x="171" y="218"/>
                  </a:cubicBezTo>
                  <a:cubicBezTo>
                    <a:pt x="194" y="202"/>
                    <a:pt x="194" y="202"/>
                    <a:pt x="194" y="202"/>
                  </a:cubicBezTo>
                  <a:cubicBezTo>
                    <a:pt x="184" y="172"/>
                    <a:pt x="184" y="172"/>
                    <a:pt x="184" y="172"/>
                  </a:cubicBezTo>
                  <a:cubicBezTo>
                    <a:pt x="189" y="166"/>
                    <a:pt x="193" y="160"/>
                    <a:pt x="196" y="153"/>
                  </a:cubicBezTo>
                  <a:cubicBezTo>
                    <a:pt x="227" y="149"/>
                    <a:pt x="227" y="149"/>
                    <a:pt x="227" y="149"/>
                  </a:cubicBezTo>
                  <a:cubicBezTo>
                    <a:pt x="232" y="122"/>
                    <a:pt x="232" y="122"/>
                    <a:pt x="232" y="122"/>
                  </a:cubicBezTo>
                  <a:cubicBezTo>
                    <a:pt x="204" y="107"/>
                    <a:pt x="204" y="107"/>
                    <a:pt x="204" y="107"/>
                  </a:cubicBezTo>
                  <a:cubicBezTo>
                    <a:pt x="203" y="100"/>
                    <a:pt x="202" y="93"/>
                    <a:pt x="199" y="86"/>
                  </a:cubicBezTo>
                  <a:cubicBezTo>
                    <a:pt x="218" y="61"/>
                    <a:pt x="218" y="61"/>
                    <a:pt x="218" y="61"/>
                  </a:cubicBezTo>
                  <a:cubicBezTo>
                    <a:pt x="203" y="38"/>
                    <a:pt x="203" y="38"/>
                    <a:pt x="203" y="38"/>
                  </a:cubicBezTo>
                  <a:cubicBezTo>
                    <a:pt x="173" y="48"/>
                    <a:pt x="173" y="48"/>
                    <a:pt x="173" y="48"/>
                  </a:cubicBezTo>
                  <a:cubicBezTo>
                    <a:pt x="167" y="43"/>
                    <a:pt x="161" y="39"/>
                    <a:pt x="154" y="36"/>
                  </a:cubicBezTo>
                  <a:cubicBezTo>
                    <a:pt x="150" y="4"/>
                    <a:pt x="150" y="4"/>
                    <a:pt x="150" y="4"/>
                  </a:cubicBezTo>
                  <a:cubicBezTo>
                    <a:pt x="123" y="0"/>
                    <a:pt x="123" y="0"/>
                    <a:pt x="123" y="0"/>
                  </a:cubicBezTo>
                  <a:cubicBezTo>
                    <a:pt x="108" y="27"/>
                    <a:pt x="108" y="27"/>
                    <a:pt x="108" y="27"/>
                  </a:cubicBezTo>
                  <a:cubicBezTo>
                    <a:pt x="100" y="28"/>
                    <a:pt x="93" y="30"/>
                    <a:pt x="86" y="32"/>
                  </a:cubicBezTo>
                  <a:cubicBezTo>
                    <a:pt x="61" y="13"/>
                    <a:pt x="61" y="13"/>
                    <a:pt x="61" y="13"/>
                  </a:cubicBezTo>
                  <a:cubicBezTo>
                    <a:pt x="38" y="29"/>
                    <a:pt x="38" y="29"/>
                    <a:pt x="38" y="29"/>
                  </a:cubicBezTo>
                  <a:cubicBezTo>
                    <a:pt x="48" y="59"/>
                    <a:pt x="48" y="59"/>
                    <a:pt x="48" y="59"/>
                  </a:cubicBezTo>
                  <a:cubicBezTo>
                    <a:pt x="43" y="65"/>
                    <a:pt x="39" y="71"/>
                    <a:pt x="35" y="78"/>
                  </a:cubicBezTo>
                  <a:cubicBezTo>
                    <a:pt x="5" y="82"/>
                    <a:pt x="5" y="82"/>
                    <a:pt x="5" y="82"/>
                  </a:cubicBezTo>
                  <a:cubicBezTo>
                    <a:pt x="0" y="109"/>
                    <a:pt x="0" y="109"/>
                    <a:pt x="0" y="109"/>
                  </a:cubicBezTo>
                  <a:cubicBezTo>
                    <a:pt x="27" y="124"/>
                    <a:pt x="27" y="124"/>
                    <a:pt x="27" y="124"/>
                  </a:cubicBezTo>
                  <a:cubicBezTo>
                    <a:pt x="28" y="131"/>
                    <a:pt x="30" y="138"/>
                    <a:pt x="32" y="145"/>
                  </a:cubicBezTo>
                  <a:cubicBezTo>
                    <a:pt x="13" y="170"/>
                    <a:pt x="13" y="170"/>
                    <a:pt x="13" y="170"/>
                  </a:cubicBezTo>
                  <a:cubicBezTo>
                    <a:pt x="29" y="192"/>
                    <a:pt x="29" y="192"/>
                    <a:pt x="29" y="192"/>
                  </a:cubicBezTo>
                  <a:cubicBezTo>
                    <a:pt x="58" y="183"/>
                    <a:pt x="58" y="183"/>
                    <a:pt x="58" y="183"/>
                  </a:cubicBezTo>
                  <a:cubicBezTo>
                    <a:pt x="64" y="188"/>
                    <a:pt x="71" y="192"/>
                    <a:pt x="78" y="196"/>
                  </a:cubicBezTo>
                  <a:close/>
                  <a:moveTo>
                    <a:pt x="84" y="146"/>
                  </a:moveTo>
                  <a:cubicBezTo>
                    <a:pt x="76" y="137"/>
                    <a:pt x="72" y="126"/>
                    <a:pt x="72" y="115"/>
                  </a:cubicBezTo>
                  <a:cubicBezTo>
                    <a:pt x="72" y="111"/>
                    <a:pt x="73" y="107"/>
                    <a:pt x="74" y="104"/>
                  </a:cubicBezTo>
                  <a:cubicBezTo>
                    <a:pt x="79" y="85"/>
                    <a:pt x="97" y="71"/>
                    <a:pt x="117" y="72"/>
                  </a:cubicBezTo>
                  <a:cubicBezTo>
                    <a:pt x="141" y="72"/>
                    <a:pt x="160" y="92"/>
                    <a:pt x="160" y="116"/>
                  </a:cubicBezTo>
                  <a:cubicBezTo>
                    <a:pt x="160" y="120"/>
                    <a:pt x="159" y="123"/>
                    <a:pt x="159" y="127"/>
                  </a:cubicBezTo>
                  <a:cubicBezTo>
                    <a:pt x="159" y="127"/>
                    <a:pt x="159" y="127"/>
                    <a:pt x="159" y="127"/>
                  </a:cubicBezTo>
                  <a:cubicBezTo>
                    <a:pt x="151" y="146"/>
                    <a:pt x="135" y="159"/>
                    <a:pt x="115" y="159"/>
                  </a:cubicBezTo>
                  <a:cubicBezTo>
                    <a:pt x="104" y="159"/>
                    <a:pt x="92" y="154"/>
                    <a:pt x="84" y="14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14">
              <a:extLst>
                <a:ext uri="{FF2B5EF4-FFF2-40B4-BE49-F238E27FC236}">
                  <a16:creationId xmlns:a16="http://schemas.microsoft.com/office/drawing/2014/main" id="{1C986964-0706-074F-814B-9C3B97ADFB97}"/>
                </a:ext>
              </a:extLst>
            </p:cNvPr>
            <p:cNvSpPr>
              <a:spLocks noEditPoints="1"/>
            </p:cNvSpPr>
            <p:nvPr/>
          </p:nvSpPr>
          <p:spPr bwMode="auto">
            <a:xfrm>
              <a:off x="4143654" y="1964351"/>
              <a:ext cx="540417" cy="540417"/>
            </a:xfrm>
            <a:custGeom>
              <a:avLst/>
              <a:gdLst>
                <a:gd name="T0" fmla="*/ 85 w 254"/>
                <a:gd name="T1" fmla="*/ 214 h 254"/>
                <a:gd name="T2" fmla="*/ 90 w 254"/>
                <a:gd name="T3" fmla="*/ 248 h 254"/>
                <a:gd name="T4" fmla="*/ 120 w 254"/>
                <a:gd name="T5" fmla="*/ 254 h 254"/>
                <a:gd name="T6" fmla="*/ 135 w 254"/>
                <a:gd name="T7" fmla="*/ 223 h 254"/>
                <a:gd name="T8" fmla="*/ 160 w 254"/>
                <a:gd name="T9" fmla="*/ 218 h 254"/>
                <a:gd name="T10" fmla="*/ 187 w 254"/>
                <a:gd name="T11" fmla="*/ 239 h 254"/>
                <a:gd name="T12" fmla="*/ 212 w 254"/>
                <a:gd name="T13" fmla="*/ 221 h 254"/>
                <a:gd name="T14" fmla="*/ 202 w 254"/>
                <a:gd name="T15" fmla="*/ 188 h 254"/>
                <a:gd name="T16" fmla="*/ 215 w 254"/>
                <a:gd name="T17" fmla="*/ 168 h 254"/>
                <a:gd name="T18" fmla="*/ 249 w 254"/>
                <a:gd name="T19" fmla="*/ 163 h 254"/>
                <a:gd name="T20" fmla="*/ 254 w 254"/>
                <a:gd name="T21" fmla="*/ 134 h 254"/>
                <a:gd name="T22" fmla="*/ 224 w 254"/>
                <a:gd name="T23" fmla="*/ 118 h 254"/>
                <a:gd name="T24" fmla="*/ 218 w 254"/>
                <a:gd name="T25" fmla="*/ 94 h 254"/>
                <a:gd name="T26" fmla="*/ 239 w 254"/>
                <a:gd name="T27" fmla="*/ 67 h 254"/>
                <a:gd name="T28" fmla="*/ 222 w 254"/>
                <a:gd name="T29" fmla="*/ 42 h 254"/>
                <a:gd name="T30" fmla="*/ 189 w 254"/>
                <a:gd name="T31" fmla="*/ 52 h 254"/>
                <a:gd name="T32" fmla="*/ 169 w 254"/>
                <a:gd name="T33" fmla="*/ 39 h 254"/>
                <a:gd name="T34" fmla="*/ 164 w 254"/>
                <a:gd name="T35" fmla="*/ 5 h 254"/>
                <a:gd name="T36" fmla="*/ 134 w 254"/>
                <a:gd name="T37" fmla="*/ 0 h 254"/>
                <a:gd name="T38" fmla="*/ 119 w 254"/>
                <a:gd name="T39" fmla="*/ 30 h 254"/>
                <a:gd name="T40" fmla="*/ 94 w 254"/>
                <a:gd name="T41" fmla="*/ 35 h 254"/>
                <a:gd name="T42" fmla="*/ 67 w 254"/>
                <a:gd name="T43" fmla="*/ 15 h 254"/>
                <a:gd name="T44" fmla="*/ 42 w 254"/>
                <a:gd name="T45" fmla="*/ 32 h 254"/>
                <a:gd name="T46" fmla="*/ 52 w 254"/>
                <a:gd name="T47" fmla="*/ 65 h 254"/>
                <a:gd name="T48" fmla="*/ 39 w 254"/>
                <a:gd name="T49" fmla="*/ 86 h 254"/>
                <a:gd name="T50" fmla="*/ 6 w 254"/>
                <a:gd name="T51" fmla="*/ 90 h 254"/>
                <a:gd name="T52" fmla="*/ 0 w 254"/>
                <a:gd name="T53" fmla="*/ 120 h 254"/>
                <a:gd name="T54" fmla="*/ 30 w 254"/>
                <a:gd name="T55" fmla="*/ 136 h 254"/>
                <a:gd name="T56" fmla="*/ 35 w 254"/>
                <a:gd name="T57" fmla="*/ 159 h 254"/>
                <a:gd name="T58" fmla="*/ 15 w 254"/>
                <a:gd name="T59" fmla="*/ 186 h 254"/>
                <a:gd name="T60" fmla="*/ 32 w 254"/>
                <a:gd name="T61" fmla="*/ 211 h 254"/>
                <a:gd name="T62" fmla="*/ 64 w 254"/>
                <a:gd name="T63" fmla="*/ 201 h 254"/>
                <a:gd name="T64" fmla="*/ 85 w 254"/>
                <a:gd name="T65" fmla="*/ 214 h 254"/>
                <a:gd name="T66" fmla="*/ 93 w 254"/>
                <a:gd name="T67" fmla="*/ 160 h 254"/>
                <a:gd name="T68" fmla="*/ 79 w 254"/>
                <a:gd name="T69" fmla="*/ 126 h 254"/>
                <a:gd name="T70" fmla="*/ 81 w 254"/>
                <a:gd name="T71" fmla="*/ 114 h 254"/>
                <a:gd name="T72" fmla="*/ 128 w 254"/>
                <a:gd name="T73" fmla="*/ 79 h 254"/>
                <a:gd name="T74" fmla="*/ 175 w 254"/>
                <a:gd name="T75" fmla="*/ 128 h 254"/>
                <a:gd name="T76" fmla="*/ 173 w 254"/>
                <a:gd name="T77" fmla="*/ 139 h 254"/>
                <a:gd name="T78" fmla="*/ 173 w 254"/>
                <a:gd name="T79" fmla="*/ 139 h 254"/>
                <a:gd name="T80" fmla="*/ 126 w 254"/>
                <a:gd name="T81" fmla="*/ 174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4"/>
                  </a:moveTo>
                  <a:cubicBezTo>
                    <a:pt x="90" y="248"/>
                    <a:pt x="90" y="248"/>
                    <a:pt x="90" y="248"/>
                  </a:cubicBezTo>
                  <a:cubicBezTo>
                    <a:pt x="120" y="254"/>
                    <a:pt x="120" y="254"/>
                    <a:pt x="120" y="254"/>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4"/>
                    <a:pt x="254" y="134"/>
                    <a:pt x="254" y="134"/>
                  </a:cubicBezTo>
                  <a:cubicBezTo>
                    <a:pt x="224" y="118"/>
                    <a:pt x="224" y="118"/>
                    <a:pt x="224" y="118"/>
                  </a:cubicBezTo>
                  <a:cubicBezTo>
                    <a:pt x="223" y="109"/>
                    <a:pt x="221" y="102"/>
                    <a:pt x="218" y="94"/>
                  </a:cubicBezTo>
                  <a:cubicBezTo>
                    <a:pt x="239" y="67"/>
                    <a:pt x="239" y="67"/>
                    <a:pt x="239" y="67"/>
                  </a:cubicBezTo>
                  <a:cubicBezTo>
                    <a:pt x="222" y="42"/>
                    <a:pt x="222" y="42"/>
                    <a:pt x="222" y="42"/>
                  </a:cubicBezTo>
                  <a:cubicBezTo>
                    <a:pt x="189" y="52"/>
                    <a:pt x="189" y="52"/>
                    <a:pt x="189" y="52"/>
                  </a:cubicBezTo>
                  <a:cubicBezTo>
                    <a:pt x="183" y="47"/>
                    <a:pt x="176" y="43"/>
                    <a:pt x="169" y="39"/>
                  </a:cubicBezTo>
                  <a:cubicBezTo>
                    <a:pt x="164" y="5"/>
                    <a:pt x="164" y="5"/>
                    <a:pt x="164" y="5"/>
                  </a:cubicBezTo>
                  <a:cubicBezTo>
                    <a:pt x="134" y="0"/>
                    <a:pt x="134" y="0"/>
                    <a:pt x="134" y="0"/>
                  </a:cubicBezTo>
                  <a:cubicBezTo>
                    <a:pt x="119" y="30"/>
                    <a:pt x="119" y="30"/>
                    <a:pt x="119" y="30"/>
                  </a:cubicBezTo>
                  <a:cubicBezTo>
                    <a:pt x="110" y="31"/>
                    <a:pt x="102" y="33"/>
                    <a:pt x="94" y="35"/>
                  </a:cubicBezTo>
                  <a:cubicBezTo>
                    <a:pt x="67" y="15"/>
                    <a:pt x="67" y="15"/>
                    <a:pt x="67" y="15"/>
                  </a:cubicBezTo>
                  <a:cubicBezTo>
                    <a:pt x="42" y="32"/>
                    <a:pt x="42" y="32"/>
                    <a:pt x="42" y="32"/>
                  </a:cubicBezTo>
                  <a:cubicBezTo>
                    <a:pt x="52" y="65"/>
                    <a:pt x="52" y="65"/>
                    <a:pt x="52" y="65"/>
                  </a:cubicBezTo>
                  <a:cubicBezTo>
                    <a:pt x="47" y="71"/>
                    <a:pt x="43" y="78"/>
                    <a:pt x="39" y="86"/>
                  </a:cubicBezTo>
                  <a:cubicBezTo>
                    <a:pt x="6" y="90"/>
                    <a:pt x="6" y="90"/>
                    <a:pt x="6" y="90"/>
                  </a:cubicBezTo>
                  <a:cubicBezTo>
                    <a:pt x="0" y="120"/>
                    <a:pt x="0" y="120"/>
                    <a:pt x="0" y="120"/>
                  </a:cubicBezTo>
                  <a:cubicBezTo>
                    <a:pt x="30" y="136"/>
                    <a:pt x="30" y="136"/>
                    <a:pt x="30" y="136"/>
                  </a:cubicBezTo>
                  <a:cubicBezTo>
                    <a:pt x="31" y="144"/>
                    <a:pt x="33" y="152"/>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6"/>
                  </a:cubicBezTo>
                  <a:cubicBezTo>
                    <a:pt x="79" y="122"/>
                    <a:pt x="80" y="118"/>
                    <a:pt x="81" y="114"/>
                  </a:cubicBezTo>
                  <a:cubicBezTo>
                    <a:pt x="87" y="93"/>
                    <a:pt x="106" y="78"/>
                    <a:pt x="128" y="79"/>
                  </a:cubicBezTo>
                  <a:cubicBezTo>
                    <a:pt x="154" y="79"/>
                    <a:pt x="175" y="101"/>
                    <a:pt x="175" y="128"/>
                  </a:cubicBezTo>
                  <a:cubicBezTo>
                    <a:pt x="175" y="132"/>
                    <a:pt x="173" y="135"/>
                    <a:pt x="173" y="139"/>
                  </a:cubicBezTo>
                  <a:cubicBezTo>
                    <a:pt x="173" y="139"/>
                    <a:pt x="173" y="139"/>
                    <a:pt x="173" y="139"/>
                  </a:cubicBezTo>
                  <a:cubicBezTo>
                    <a:pt x="166" y="160"/>
                    <a:pt x="148" y="175"/>
                    <a:pt x="126" y="174"/>
                  </a:cubicBezTo>
                  <a:cubicBezTo>
                    <a:pt x="113" y="174"/>
                    <a:pt x="101" y="169"/>
                    <a:pt x="93" y="1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6">
              <a:extLst>
                <a:ext uri="{FF2B5EF4-FFF2-40B4-BE49-F238E27FC236}">
                  <a16:creationId xmlns:a16="http://schemas.microsoft.com/office/drawing/2014/main" id="{116E07BC-D1E4-6B45-8978-5E6772F2F338}"/>
                </a:ext>
              </a:extLst>
            </p:cNvPr>
            <p:cNvSpPr>
              <a:spLocks noEditPoints="1"/>
            </p:cNvSpPr>
            <p:nvPr/>
          </p:nvSpPr>
          <p:spPr bwMode="auto">
            <a:xfrm>
              <a:off x="1895942" y="4944193"/>
              <a:ext cx="541927" cy="543437"/>
            </a:xfrm>
            <a:custGeom>
              <a:avLst/>
              <a:gdLst>
                <a:gd name="T0" fmla="*/ 20 w 255"/>
                <a:gd name="T1" fmla="*/ 59 h 255"/>
                <a:gd name="T2" fmla="*/ 39 w 255"/>
                <a:gd name="T3" fmla="*/ 87 h 255"/>
                <a:gd name="T4" fmla="*/ 31 w 255"/>
                <a:gd name="T5" fmla="*/ 111 h 255"/>
                <a:gd name="T6" fmla="*/ 0 w 255"/>
                <a:gd name="T7" fmla="*/ 124 h 255"/>
                <a:gd name="T8" fmla="*/ 3 w 255"/>
                <a:gd name="T9" fmla="*/ 155 h 255"/>
                <a:gd name="T10" fmla="*/ 36 w 255"/>
                <a:gd name="T11" fmla="*/ 162 h 255"/>
                <a:gd name="T12" fmla="*/ 48 w 255"/>
                <a:gd name="T13" fmla="*/ 183 h 255"/>
                <a:gd name="T14" fmla="*/ 35 w 255"/>
                <a:gd name="T15" fmla="*/ 215 h 255"/>
                <a:gd name="T16" fmla="*/ 58 w 255"/>
                <a:gd name="T17" fmla="*/ 234 h 255"/>
                <a:gd name="T18" fmla="*/ 86 w 255"/>
                <a:gd name="T19" fmla="*/ 216 h 255"/>
                <a:gd name="T20" fmla="*/ 110 w 255"/>
                <a:gd name="T21" fmla="*/ 223 h 255"/>
                <a:gd name="T22" fmla="*/ 123 w 255"/>
                <a:gd name="T23" fmla="*/ 255 h 255"/>
                <a:gd name="T24" fmla="*/ 154 w 255"/>
                <a:gd name="T25" fmla="*/ 252 h 255"/>
                <a:gd name="T26" fmla="*/ 161 w 255"/>
                <a:gd name="T27" fmla="*/ 219 h 255"/>
                <a:gd name="T28" fmla="*/ 183 w 255"/>
                <a:gd name="T29" fmla="*/ 207 h 255"/>
                <a:gd name="T30" fmla="*/ 215 w 255"/>
                <a:gd name="T31" fmla="*/ 220 h 255"/>
                <a:gd name="T32" fmla="*/ 234 w 255"/>
                <a:gd name="T33" fmla="*/ 196 h 255"/>
                <a:gd name="T34" fmla="*/ 216 w 255"/>
                <a:gd name="T35" fmla="*/ 167 h 255"/>
                <a:gd name="T36" fmla="*/ 223 w 255"/>
                <a:gd name="T37" fmla="*/ 144 h 255"/>
                <a:gd name="T38" fmla="*/ 255 w 255"/>
                <a:gd name="T39" fmla="*/ 131 h 255"/>
                <a:gd name="T40" fmla="*/ 252 w 255"/>
                <a:gd name="T41" fmla="*/ 101 h 255"/>
                <a:gd name="T42" fmla="*/ 218 w 255"/>
                <a:gd name="T43" fmla="*/ 93 h 255"/>
                <a:gd name="T44" fmla="*/ 207 w 255"/>
                <a:gd name="T45" fmla="*/ 72 h 255"/>
                <a:gd name="T46" fmla="*/ 220 w 255"/>
                <a:gd name="T47" fmla="*/ 40 h 255"/>
                <a:gd name="T48" fmla="*/ 197 w 255"/>
                <a:gd name="T49" fmla="*/ 21 h 255"/>
                <a:gd name="T50" fmla="*/ 168 w 255"/>
                <a:gd name="T51" fmla="*/ 39 h 255"/>
                <a:gd name="T52" fmla="*/ 144 w 255"/>
                <a:gd name="T53" fmla="*/ 32 h 255"/>
                <a:gd name="T54" fmla="*/ 131 w 255"/>
                <a:gd name="T55" fmla="*/ 0 h 255"/>
                <a:gd name="T56" fmla="*/ 101 w 255"/>
                <a:gd name="T57" fmla="*/ 3 h 255"/>
                <a:gd name="T58" fmla="*/ 94 w 255"/>
                <a:gd name="T59" fmla="*/ 37 h 255"/>
                <a:gd name="T60" fmla="*/ 71 w 255"/>
                <a:gd name="T61" fmla="*/ 48 h 255"/>
                <a:gd name="T62" fmla="*/ 40 w 255"/>
                <a:gd name="T63" fmla="*/ 35 h 255"/>
                <a:gd name="T64" fmla="*/ 20 w 255"/>
                <a:gd name="T65" fmla="*/ 59 h 255"/>
                <a:gd name="T66" fmla="*/ 174 w 255"/>
                <a:gd name="T67" fmla="*/ 116 h 255"/>
                <a:gd name="T68" fmla="*/ 175 w 255"/>
                <a:gd name="T69" fmla="*/ 128 h 255"/>
                <a:gd name="T70" fmla="*/ 139 w 255"/>
                <a:gd name="T71" fmla="*/ 174 h 255"/>
                <a:gd name="T72" fmla="*/ 103 w 255"/>
                <a:gd name="T73" fmla="*/ 169 h 255"/>
                <a:gd name="T74" fmla="*/ 81 w 255"/>
                <a:gd name="T75" fmla="*/ 139 h 255"/>
                <a:gd name="T76" fmla="*/ 79 w 255"/>
                <a:gd name="T77" fmla="*/ 128 h 255"/>
                <a:gd name="T78" fmla="*/ 116 w 255"/>
                <a:gd name="T79" fmla="*/ 81 h 255"/>
                <a:gd name="T80" fmla="*/ 174 w 255"/>
                <a:gd name="T81" fmla="*/ 11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55">
                  <a:moveTo>
                    <a:pt x="20" y="59"/>
                  </a:moveTo>
                  <a:cubicBezTo>
                    <a:pt x="39" y="87"/>
                    <a:pt x="39" y="87"/>
                    <a:pt x="39" y="87"/>
                  </a:cubicBezTo>
                  <a:cubicBezTo>
                    <a:pt x="35" y="95"/>
                    <a:pt x="33" y="103"/>
                    <a:pt x="31" y="111"/>
                  </a:cubicBezTo>
                  <a:cubicBezTo>
                    <a:pt x="0" y="124"/>
                    <a:pt x="0" y="124"/>
                    <a:pt x="0" y="124"/>
                  </a:cubicBezTo>
                  <a:cubicBezTo>
                    <a:pt x="3" y="155"/>
                    <a:pt x="3" y="155"/>
                    <a:pt x="3" y="155"/>
                  </a:cubicBezTo>
                  <a:cubicBezTo>
                    <a:pt x="36" y="162"/>
                    <a:pt x="36" y="162"/>
                    <a:pt x="36" y="162"/>
                  </a:cubicBezTo>
                  <a:cubicBezTo>
                    <a:pt x="39" y="169"/>
                    <a:pt x="43" y="177"/>
                    <a:pt x="48" y="183"/>
                  </a:cubicBezTo>
                  <a:cubicBezTo>
                    <a:pt x="35" y="215"/>
                    <a:pt x="35" y="215"/>
                    <a:pt x="35" y="215"/>
                  </a:cubicBezTo>
                  <a:cubicBezTo>
                    <a:pt x="58" y="234"/>
                    <a:pt x="58" y="234"/>
                    <a:pt x="58" y="234"/>
                  </a:cubicBezTo>
                  <a:cubicBezTo>
                    <a:pt x="86" y="216"/>
                    <a:pt x="86" y="216"/>
                    <a:pt x="86" y="216"/>
                  </a:cubicBezTo>
                  <a:cubicBezTo>
                    <a:pt x="94" y="219"/>
                    <a:pt x="102" y="222"/>
                    <a:pt x="110" y="223"/>
                  </a:cubicBezTo>
                  <a:cubicBezTo>
                    <a:pt x="123" y="255"/>
                    <a:pt x="123" y="255"/>
                    <a:pt x="123" y="255"/>
                  </a:cubicBezTo>
                  <a:cubicBezTo>
                    <a:pt x="154" y="252"/>
                    <a:pt x="154" y="252"/>
                    <a:pt x="154" y="252"/>
                  </a:cubicBezTo>
                  <a:cubicBezTo>
                    <a:pt x="161" y="219"/>
                    <a:pt x="161" y="219"/>
                    <a:pt x="161" y="219"/>
                  </a:cubicBezTo>
                  <a:cubicBezTo>
                    <a:pt x="169" y="216"/>
                    <a:pt x="177" y="212"/>
                    <a:pt x="183" y="207"/>
                  </a:cubicBezTo>
                  <a:cubicBezTo>
                    <a:pt x="215" y="220"/>
                    <a:pt x="215" y="220"/>
                    <a:pt x="215" y="220"/>
                  </a:cubicBezTo>
                  <a:cubicBezTo>
                    <a:pt x="234" y="196"/>
                    <a:pt x="234" y="196"/>
                    <a:pt x="234" y="196"/>
                  </a:cubicBezTo>
                  <a:cubicBezTo>
                    <a:pt x="216" y="167"/>
                    <a:pt x="216" y="167"/>
                    <a:pt x="216" y="167"/>
                  </a:cubicBezTo>
                  <a:cubicBezTo>
                    <a:pt x="219" y="160"/>
                    <a:pt x="221" y="152"/>
                    <a:pt x="223" y="144"/>
                  </a:cubicBezTo>
                  <a:cubicBezTo>
                    <a:pt x="255" y="131"/>
                    <a:pt x="255" y="131"/>
                    <a:pt x="255" y="131"/>
                  </a:cubicBezTo>
                  <a:cubicBezTo>
                    <a:pt x="252" y="101"/>
                    <a:pt x="252" y="101"/>
                    <a:pt x="252" y="101"/>
                  </a:cubicBezTo>
                  <a:cubicBezTo>
                    <a:pt x="218" y="93"/>
                    <a:pt x="218" y="93"/>
                    <a:pt x="218" y="93"/>
                  </a:cubicBezTo>
                  <a:cubicBezTo>
                    <a:pt x="215" y="86"/>
                    <a:pt x="211" y="78"/>
                    <a:pt x="207" y="72"/>
                  </a:cubicBezTo>
                  <a:cubicBezTo>
                    <a:pt x="220" y="40"/>
                    <a:pt x="220" y="40"/>
                    <a:pt x="220" y="40"/>
                  </a:cubicBezTo>
                  <a:cubicBezTo>
                    <a:pt x="197" y="21"/>
                    <a:pt x="197" y="21"/>
                    <a:pt x="197" y="21"/>
                  </a:cubicBezTo>
                  <a:cubicBezTo>
                    <a:pt x="168" y="39"/>
                    <a:pt x="168" y="39"/>
                    <a:pt x="168" y="39"/>
                  </a:cubicBezTo>
                  <a:cubicBezTo>
                    <a:pt x="160" y="36"/>
                    <a:pt x="152" y="33"/>
                    <a:pt x="144" y="32"/>
                  </a:cubicBezTo>
                  <a:cubicBezTo>
                    <a:pt x="131" y="0"/>
                    <a:pt x="131" y="0"/>
                    <a:pt x="131" y="0"/>
                  </a:cubicBezTo>
                  <a:cubicBezTo>
                    <a:pt x="101" y="3"/>
                    <a:pt x="101" y="3"/>
                    <a:pt x="101" y="3"/>
                  </a:cubicBezTo>
                  <a:cubicBezTo>
                    <a:pt x="94" y="37"/>
                    <a:pt x="94" y="37"/>
                    <a:pt x="94" y="37"/>
                  </a:cubicBezTo>
                  <a:cubicBezTo>
                    <a:pt x="85" y="40"/>
                    <a:pt x="78" y="43"/>
                    <a:pt x="71" y="48"/>
                  </a:cubicBezTo>
                  <a:cubicBezTo>
                    <a:pt x="40" y="35"/>
                    <a:pt x="40" y="35"/>
                    <a:pt x="40" y="35"/>
                  </a:cubicBezTo>
                  <a:lnTo>
                    <a:pt x="20" y="59"/>
                  </a:lnTo>
                  <a:close/>
                  <a:moveTo>
                    <a:pt x="174" y="116"/>
                  </a:moveTo>
                  <a:cubicBezTo>
                    <a:pt x="174" y="120"/>
                    <a:pt x="175" y="124"/>
                    <a:pt x="175" y="128"/>
                  </a:cubicBezTo>
                  <a:cubicBezTo>
                    <a:pt x="175" y="150"/>
                    <a:pt x="160" y="169"/>
                    <a:pt x="139" y="174"/>
                  </a:cubicBezTo>
                  <a:cubicBezTo>
                    <a:pt x="126" y="177"/>
                    <a:pt x="114" y="175"/>
                    <a:pt x="103" y="169"/>
                  </a:cubicBezTo>
                  <a:cubicBezTo>
                    <a:pt x="92" y="162"/>
                    <a:pt x="84" y="152"/>
                    <a:pt x="81" y="139"/>
                  </a:cubicBezTo>
                  <a:cubicBezTo>
                    <a:pt x="80" y="135"/>
                    <a:pt x="79" y="131"/>
                    <a:pt x="79" y="128"/>
                  </a:cubicBezTo>
                  <a:cubicBezTo>
                    <a:pt x="79" y="106"/>
                    <a:pt x="94" y="87"/>
                    <a:pt x="116" y="81"/>
                  </a:cubicBezTo>
                  <a:cubicBezTo>
                    <a:pt x="141" y="75"/>
                    <a:pt x="167" y="90"/>
                    <a:pt x="174" y="11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8">
              <a:extLst>
                <a:ext uri="{FF2B5EF4-FFF2-40B4-BE49-F238E27FC236}">
                  <a16:creationId xmlns:a16="http://schemas.microsoft.com/office/drawing/2014/main" id="{B489AC2C-C5BD-8343-B06F-E32E38EFA340}"/>
                </a:ext>
              </a:extLst>
            </p:cNvPr>
            <p:cNvSpPr>
              <a:spLocks noEditPoints="1"/>
            </p:cNvSpPr>
            <p:nvPr/>
          </p:nvSpPr>
          <p:spPr bwMode="auto">
            <a:xfrm>
              <a:off x="4830499" y="3439178"/>
              <a:ext cx="831759" cy="833269"/>
            </a:xfrm>
            <a:custGeom>
              <a:avLst/>
              <a:gdLst>
                <a:gd name="T0" fmla="*/ 382 w 391"/>
                <a:gd name="T1" fmla="*/ 265 h 391"/>
                <a:gd name="T2" fmla="*/ 391 w 391"/>
                <a:gd name="T3" fmla="*/ 229 h 391"/>
                <a:gd name="T4" fmla="*/ 349 w 391"/>
                <a:gd name="T5" fmla="*/ 204 h 391"/>
                <a:gd name="T6" fmla="*/ 342 w 391"/>
                <a:gd name="T7" fmla="*/ 148 h 391"/>
                <a:gd name="T8" fmla="*/ 376 w 391"/>
                <a:gd name="T9" fmla="*/ 113 h 391"/>
                <a:gd name="T10" fmla="*/ 357 w 391"/>
                <a:gd name="T11" fmla="*/ 81 h 391"/>
                <a:gd name="T12" fmla="*/ 310 w 391"/>
                <a:gd name="T13" fmla="*/ 93 h 391"/>
                <a:gd name="T14" fmla="*/ 266 w 391"/>
                <a:gd name="T15" fmla="*/ 59 h 391"/>
                <a:gd name="T16" fmla="*/ 265 w 391"/>
                <a:gd name="T17" fmla="*/ 10 h 391"/>
                <a:gd name="T18" fmla="*/ 229 w 391"/>
                <a:gd name="T19" fmla="*/ 0 h 391"/>
                <a:gd name="T20" fmla="*/ 204 w 391"/>
                <a:gd name="T21" fmla="*/ 42 h 391"/>
                <a:gd name="T22" fmla="*/ 148 w 391"/>
                <a:gd name="T23" fmla="*/ 50 h 391"/>
                <a:gd name="T24" fmla="*/ 113 w 391"/>
                <a:gd name="T25" fmla="*/ 15 h 391"/>
                <a:gd name="T26" fmla="*/ 81 w 391"/>
                <a:gd name="T27" fmla="*/ 34 h 391"/>
                <a:gd name="T28" fmla="*/ 93 w 391"/>
                <a:gd name="T29" fmla="*/ 82 h 391"/>
                <a:gd name="T30" fmla="*/ 59 w 391"/>
                <a:gd name="T31" fmla="*/ 126 h 391"/>
                <a:gd name="T32" fmla="*/ 10 w 391"/>
                <a:gd name="T33" fmla="*/ 127 h 391"/>
                <a:gd name="T34" fmla="*/ 0 w 391"/>
                <a:gd name="T35" fmla="*/ 163 h 391"/>
                <a:gd name="T36" fmla="*/ 43 w 391"/>
                <a:gd name="T37" fmla="*/ 188 h 391"/>
                <a:gd name="T38" fmla="*/ 50 w 391"/>
                <a:gd name="T39" fmla="*/ 243 h 391"/>
                <a:gd name="T40" fmla="*/ 16 w 391"/>
                <a:gd name="T41" fmla="*/ 278 h 391"/>
                <a:gd name="T42" fmla="*/ 34 w 391"/>
                <a:gd name="T43" fmla="*/ 311 h 391"/>
                <a:gd name="T44" fmla="*/ 82 w 391"/>
                <a:gd name="T45" fmla="*/ 298 h 391"/>
                <a:gd name="T46" fmla="*/ 126 w 391"/>
                <a:gd name="T47" fmla="*/ 333 h 391"/>
                <a:gd name="T48" fmla="*/ 127 w 391"/>
                <a:gd name="T49" fmla="*/ 381 h 391"/>
                <a:gd name="T50" fmla="*/ 163 w 391"/>
                <a:gd name="T51" fmla="*/ 391 h 391"/>
                <a:gd name="T52" fmla="*/ 188 w 391"/>
                <a:gd name="T53" fmla="*/ 349 h 391"/>
                <a:gd name="T54" fmla="*/ 243 w 391"/>
                <a:gd name="T55" fmla="*/ 342 h 391"/>
                <a:gd name="T56" fmla="*/ 278 w 391"/>
                <a:gd name="T57" fmla="*/ 376 h 391"/>
                <a:gd name="T58" fmla="*/ 311 w 391"/>
                <a:gd name="T59" fmla="*/ 357 h 391"/>
                <a:gd name="T60" fmla="*/ 299 w 391"/>
                <a:gd name="T61" fmla="*/ 310 h 391"/>
                <a:gd name="T62" fmla="*/ 333 w 391"/>
                <a:gd name="T63" fmla="*/ 265 h 391"/>
                <a:gd name="T64" fmla="*/ 382 w 391"/>
                <a:gd name="T65" fmla="*/ 265 h 391"/>
                <a:gd name="T66" fmla="*/ 187 w 391"/>
                <a:gd name="T67" fmla="*/ 303 h 391"/>
                <a:gd name="T68" fmla="*/ 89 w 391"/>
                <a:gd name="T69" fmla="*/ 187 h 391"/>
                <a:gd name="T70" fmla="*/ 205 w 391"/>
                <a:gd name="T71" fmla="*/ 88 h 391"/>
                <a:gd name="T72" fmla="*/ 303 w 391"/>
                <a:gd name="T73" fmla="*/ 204 h 391"/>
                <a:gd name="T74" fmla="*/ 187 w 391"/>
                <a:gd name="T75" fmla="*/ 3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2" y="265"/>
                  </a:moveTo>
                  <a:cubicBezTo>
                    <a:pt x="391" y="229"/>
                    <a:pt x="391" y="229"/>
                    <a:pt x="391" y="229"/>
                  </a:cubicBezTo>
                  <a:cubicBezTo>
                    <a:pt x="349" y="204"/>
                    <a:pt x="349" y="204"/>
                    <a:pt x="349" y="204"/>
                  </a:cubicBezTo>
                  <a:cubicBezTo>
                    <a:pt x="350" y="184"/>
                    <a:pt x="348" y="166"/>
                    <a:pt x="342" y="148"/>
                  </a:cubicBezTo>
                  <a:cubicBezTo>
                    <a:pt x="376" y="113"/>
                    <a:pt x="376" y="113"/>
                    <a:pt x="376" y="113"/>
                  </a:cubicBezTo>
                  <a:cubicBezTo>
                    <a:pt x="357" y="81"/>
                    <a:pt x="357" y="81"/>
                    <a:pt x="357" y="81"/>
                  </a:cubicBezTo>
                  <a:cubicBezTo>
                    <a:pt x="310" y="93"/>
                    <a:pt x="310" y="93"/>
                    <a:pt x="310" y="93"/>
                  </a:cubicBezTo>
                  <a:cubicBezTo>
                    <a:pt x="297" y="79"/>
                    <a:pt x="282" y="67"/>
                    <a:pt x="266" y="59"/>
                  </a:cubicBezTo>
                  <a:cubicBezTo>
                    <a:pt x="265" y="10"/>
                    <a:pt x="265" y="10"/>
                    <a:pt x="265" y="10"/>
                  </a:cubicBezTo>
                  <a:cubicBezTo>
                    <a:pt x="229" y="0"/>
                    <a:pt x="229" y="0"/>
                    <a:pt x="229" y="0"/>
                  </a:cubicBezTo>
                  <a:cubicBezTo>
                    <a:pt x="204" y="42"/>
                    <a:pt x="204" y="42"/>
                    <a:pt x="204" y="42"/>
                  </a:cubicBezTo>
                  <a:cubicBezTo>
                    <a:pt x="185" y="41"/>
                    <a:pt x="166" y="44"/>
                    <a:pt x="148" y="50"/>
                  </a:cubicBezTo>
                  <a:cubicBezTo>
                    <a:pt x="113" y="15"/>
                    <a:pt x="113" y="15"/>
                    <a:pt x="113" y="15"/>
                  </a:cubicBezTo>
                  <a:cubicBezTo>
                    <a:pt x="81" y="34"/>
                    <a:pt x="81" y="34"/>
                    <a:pt x="81" y="34"/>
                  </a:cubicBezTo>
                  <a:cubicBezTo>
                    <a:pt x="93" y="82"/>
                    <a:pt x="93" y="82"/>
                    <a:pt x="93" y="82"/>
                  </a:cubicBezTo>
                  <a:cubicBezTo>
                    <a:pt x="79" y="94"/>
                    <a:pt x="68" y="109"/>
                    <a:pt x="59" y="126"/>
                  </a:cubicBezTo>
                  <a:cubicBezTo>
                    <a:pt x="10" y="127"/>
                    <a:pt x="10" y="127"/>
                    <a:pt x="10" y="127"/>
                  </a:cubicBezTo>
                  <a:cubicBezTo>
                    <a:pt x="0" y="163"/>
                    <a:pt x="0" y="163"/>
                    <a:pt x="0" y="163"/>
                  </a:cubicBezTo>
                  <a:cubicBezTo>
                    <a:pt x="43" y="188"/>
                    <a:pt x="43" y="188"/>
                    <a:pt x="43" y="188"/>
                  </a:cubicBezTo>
                  <a:cubicBezTo>
                    <a:pt x="42" y="207"/>
                    <a:pt x="44" y="226"/>
                    <a:pt x="50" y="243"/>
                  </a:cubicBezTo>
                  <a:cubicBezTo>
                    <a:pt x="16" y="278"/>
                    <a:pt x="16" y="278"/>
                    <a:pt x="16" y="278"/>
                  </a:cubicBezTo>
                  <a:cubicBezTo>
                    <a:pt x="34" y="311"/>
                    <a:pt x="34" y="311"/>
                    <a:pt x="34" y="311"/>
                  </a:cubicBezTo>
                  <a:cubicBezTo>
                    <a:pt x="82" y="298"/>
                    <a:pt x="82" y="298"/>
                    <a:pt x="82" y="298"/>
                  </a:cubicBezTo>
                  <a:cubicBezTo>
                    <a:pt x="94" y="312"/>
                    <a:pt x="110" y="324"/>
                    <a:pt x="126" y="333"/>
                  </a:cubicBezTo>
                  <a:cubicBezTo>
                    <a:pt x="127" y="381"/>
                    <a:pt x="127" y="381"/>
                    <a:pt x="127" y="381"/>
                  </a:cubicBezTo>
                  <a:cubicBezTo>
                    <a:pt x="163" y="391"/>
                    <a:pt x="163" y="391"/>
                    <a:pt x="163" y="391"/>
                  </a:cubicBezTo>
                  <a:cubicBezTo>
                    <a:pt x="188" y="349"/>
                    <a:pt x="188" y="349"/>
                    <a:pt x="188" y="349"/>
                  </a:cubicBezTo>
                  <a:cubicBezTo>
                    <a:pt x="207" y="350"/>
                    <a:pt x="226" y="347"/>
                    <a:pt x="243" y="342"/>
                  </a:cubicBezTo>
                  <a:cubicBezTo>
                    <a:pt x="278" y="376"/>
                    <a:pt x="278" y="376"/>
                    <a:pt x="278" y="376"/>
                  </a:cubicBezTo>
                  <a:cubicBezTo>
                    <a:pt x="311" y="357"/>
                    <a:pt x="311" y="357"/>
                    <a:pt x="311" y="357"/>
                  </a:cubicBezTo>
                  <a:cubicBezTo>
                    <a:pt x="299" y="310"/>
                    <a:pt x="299" y="310"/>
                    <a:pt x="299" y="310"/>
                  </a:cubicBezTo>
                  <a:cubicBezTo>
                    <a:pt x="312" y="297"/>
                    <a:pt x="324" y="282"/>
                    <a:pt x="333" y="265"/>
                  </a:cubicBezTo>
                  <a:lnTo>
                    <a:pt x="382" y="265"/>
                  </a:lnTo>
                  <a:close/>
                  <a:moveTo>
                    <a:pt x="187" y="303"/>
                  </a:moveTo>
                  <a:cubicBezTo>
                    <a:pt x="128" y="298"/>
                    <a:pt x="84" y="246"/>
                    <a:pt x="89" y="187"/>
                  </a:cubicBezTo>
                  <a:cubicBezTo>
                    <a:pt x="94" y="128"/>
                    <a:pt x="145" y="84"/>
                    <a:pt x="205" y="88"/>
                  </a:cubicBezTo>
                  <a:cubicBezTo>
                    <a:pt x="264" y="93"/>
                    <a:pt x="308" y="145"/>
                    <a:pt x="303" y="204"/>
                  </a:cubicBezTo>
                  <a:cubicBezTo>
                    <a:pt x="298" y="264"/>
                    <a:pt x="247" y="308"/>
                    <a:pt x="187" y="30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0">
              <a:extLst>
                <a:ext uri="{FF2B5EF4-FFF2-40B4-BE49-F238E27FC236}">
                  <a16:creationId xmlns:a16="http://schemas.microsoft.com/office/drawing/2014/main" id="{4FDF98D2-4600-224D-B67A-125959A0398D}"/>
                </a:ext>
              </a:extLst>
            </p:cNvPr>
            <p:cNvSpPr>
              <a:spLocks noEditPoints="1"/>
            </p:cNvSpPr>
            <p:nvPr/>
          </p:nvSpPr>
          <p:spPr bwMode="auto">
            <a:xfrm>
              <a:off x="5511301" y="3030090"/>
              <a:ext cx="741186" cy="741186"/>
            </a:xfrm>
            <a:custGeom>
              <a:avLst/>
              <a:gdLst>
                <a:gd name="T0" fmla="*/ 337 w 348"/>
                <a:gd name="T1" fmla="*/ 251 h 348"/>
                <a:gd name="T2" fmla="*/ 348 w 348"/>
                <a:gd name="T3" fmla="*/ 219 h 348"/>
                <a:gd name="T4" fmla="*/ 312 w 348"/>
                <a:gd name="T5" fmla="*/ 193 h 348"/>
                <a:gd name="T6" fmla="*/ 310 w 348"/>
                <a:gd name="T7" fmla="*/ 142 h 348"/>
                <a:gd name="T8" fmla="*/ 343 w 348"/>
                <a:gd name="T9" fmla="*/ 113 h 348"/>
                <a:gd name="T10" fmla="*/ 329 w 348"/>
                <a:gd name="T11" fmla="*/ 83 h 348"/>
                <a:gd name="T12" fmla="*/ 285 w 348"/>
                <a:gd name="T13" fmla="*/ 90 h 348"/>
                <a:gd name="T14" fmla="*/ 248 w 348"/>
                <a:gd name="T15" fmla="*/ 56 h 348"/>
                <a:gd name="T16" fmla="*/ 251 w 348"/>
                <a:gd name="T17" fmla="*/ 12 h 348"/>
                <a:gd name="T18" fmla="*/ 219 w 348"/>
                <a:gd name="T19" fmla="*/ 0 h 348"/>
                <a:gd name="T20" fmla="*/ 193 w 348"/>
                <a:gd name="T21" fmla="*/ 37 h 348"/>
                <a:gd name="T22" fmla="*/ 142 w 348"/>
                <a:gd name="T23" fmla="*/ 39 h 348"/>
                <a:gd name="T24" fmla="*/ 113 w 348"/>
                <a:gd name="T25" fmla="*/ 6 h 348"/>
                <a:gd name="T26" fmla="*/ 83 w 348"/>
                <a:gd name="T27" fmla="*/ 20 h 348"/>
                <a:gd name="T28" fmla="*/ 90 w 348"/>
                <a:gd name="T29" fmla="*/ 64 h 348"/>
                <a:gd name="T30" fmla="*/ 56 w 348"/>
                <a:gd name="T31" fmla="*/ 101 h 348"/>
                <a:gd name="T32" fmla="*/ 12 w 348"/>
                <a:gd name="T33" fmla="*/ 98 h 348"/>
                <a:gd name="T34" fmla="*/ 0 w 348"/>
                <a:gd name="T35" fmla="*/ 130 h 348"/>
                <a:gd name="T36" fmla="*/ 37 w 348"/>
                <a:gd name="T37" fmla="*/ 156 h 348"/>
                <a:gd name="T38" fmla="*/ 39 w 348"/>
                <a:gd name="T39" fmla="*/ 207 h 348"/>
                <a:gd name="T40" fmla="*/ 6 w 348"/>
                <a:gd name="T41" fmla="*/ 236 h 348"/>
                <a:gd name="T42" fmla="*/ 20 w 348"/>
                <a:gd name="T43" fmla="*/ 266 h 348"/>
                <a:gd name="T44" fmla="*/ 64 w 348"/>
                <a:gd name="T45" fmla="*/ 259 h 348"/>
                <a:gd name="T46" fmla="*/ 102 w 348"/>
                <a:gd name="T47" fmla="*/ 293 h 348"/>
                <a:gd name="T48" fmla="*/ 99 w 348"/>
                <a:gd name="T49" fmla="*/ 337 h 348"/>
                <a:gd name="T50" fmla="*/ 130 w 348"/>
                <a:gd name="T51" fmla="*/ 348 h 348"/>
                <a:gd name="T52" fmla="*/ 156 w 348"/>
                <a:gd name="T53" fmla="*/ 312 h 348"/>
                <a:gd name="T54" fmla="*/ 206 w 348"/>
                <a:gd name="T55" fmla="*/ 310 h 348"/>
                <a:gd name="T56" fmla="*/ 236 w 348"/>
                <a:gd name="T57" fmla="*/ 343 h 348"/>
                <a:gd name="T58" fmla="*/ 266 w 348"/>
                <a:gd name="T59" fmla="*/ 329 h 348"/>
                <a:gd name="T60" fmla="*/ 259 w 348"/>
                <a:gd name="T61" fmla="*/ 285 h 348"/>
                <a:gd name="T62" fmla="*/ 293 w 348"/>
                <a:gd name="T63" fmla="*/ 248 h 348"/>
                <a:gd name="T64" fmla="*/ 337 w 348"/>
                <a:gd name="T65" fmla="*/ 251 h 348"/>
                <a:gd name="T66" fmla="*/ 159 w 348"/>
                <a:gd name="T67" fmla="*/ 271 h 348"/>
                <a:gd name="T68" fmla="*/ 78 w 348"/>
                <a:gd name="T69" fmla="*/ 159 h 348"/>
                <a:gd name="T70" fmla="*/ 190 w 348"/>
                <a:gd name="T71" fmla="*/ 78 h 348"/>
                <a:gd name="T72" fmla="*/ 271 w 348"/>
                <a:gd name="T73" fmla="*/ 190 h 348"/>
                <a:gd name="T74" fmla="*/ 159 w 348"/>
                <a:gd name="T75" fmla="*/ 27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8">
                  <a:moveTo>
                    <a:pt x="337" y="251"/>
                  </a:moveTo>
                  <a:cubicBezTo>
                    <a:pt x="348" y="219"/>
                    <a:pt x="348" y="219"/>
                    <a:pt x="348" y="219"/>
                  </a:cubicBezTo>
                  <a:cubicBezTo>
                    <a:pt x="312" y="193"/>
                    <a:pt x="312" y="193"/>
                    <a:pt x="312" y="193"/>
                  </a:cubicBezTo>
                  <a:cubicBezTo>
                    <a:pt x="315" y="176"/>
                    <a:pt x="314" y="159"/>
                    <a:pt x="310" y="142"/>
                  </a:cubicBezTo>
                  <a:cubicBezTo>
                    <a:pt x="343" y="113"/>
                    <a:pt x="343" y="113"/>
                    <a:pt x="343" y="113"/>
                  </a:cubicBezTo>
                  <a:cubicBezTo>
                    <a:pt x="329" y="83"/>
                    <a:pt x="329" y="83"/>
                    <a:pt x="329" y="83"/>
                  </a:cubicBezTo>
                  <a:cubicBezTo>
                    <a:pt x="285" y="90"/>
                    <a:pt x="285" y="90"/>
                    <a:pt x="285" y="90"/>
                  </a:cubicBezTo>
                  <a:cubicBezTo>
                    <a:pt x="275" y="77"/>
                    <a:pt x="262" y="65"/>
                    <a:pt x="248" y="56"/>
                  </a:cubicBezTo>
                  <a:cubicBezTo>
                    <a:pt x="251" y="12"/>
                    <a:pt x="251" y="12"/>
                    <a:pt x="251" y="12"/>
                  </a:cubicBezTo>
                  <a:cubicBezTo>
                    <a:pt x="219" y="0"/>
                    <a:pt x="219" y="0"/>
                    <a:pt x="219" y="0"/>
                  </a:cubicBezTo>
                  <a:cubicBezTo>
                    <a:pt x="193" y="37"/>
                    <a:pt x="193" y="37"/>
                    <a:pt x="193" y="37"/>
                  </a:cubicBezTo>
                  <a:cubicBezTo>
                    <a:pt x="176" y="34"/>
                    <a:pt x="159" y="35"/>
                    <a:pt x="142" y="39"/>
                  </a:cubicBezTo>
                  <a:cubicBezTo>
                    <a:pt x="113" y="6"/>
                    <a:pt x="113" y="6"/>
                    <a:pt x="113" y="6"/>
                  </a:cubicBezTo>
                  <a:cubicBezTo>
                    <a:pt x="83" y="20"/>
                    <a:pt x="83" y="20"/>
                    <a:pt x="83" y="20"/>
                  </a:cubicBezTo>
                  <a:cubicBezTo>
                    <a:pt x="90" y="64"/>
                    <a:pt x="90" y="64"/>
                    <a:pt x="90" y="64"/>
                  </a:cubicBezTo>
                  <a:cubicBezTo>
                    <a:pt x="77" y="74"/>
                    <a:pt x="65" y="87"/>
                    <a:pt x="56" y="101"/>
                  </a:cubicBezTo>
                  <a:cubicBezTo>
                    <a:pt x="12" y="98"/>
                    <a:pt x="12" y="98"/>
                    <a:pt x="12" y="98"/>
                  </a:cubicBezTo>
                  <a:cubicBezTo>
                    <a:pt x="0" y="130"/>
                    <a:pt x="0" y="130"/>
                    <a:pt x="0" y="130"/>
                  </a:cubicBezTo>
                  <a:cubicBezTo>
                    <a:pt x="37" y="156"/>
                    <a:pt x="37" y="156"/>
                    <a:pt x="37" y="156"/>
                  </a:cubicBezTo>
                  <a:cubicBezTo>
                    <a:pt x="34" y="173"/>
                    <a:pt x="35" y="190"/>
                    <a:pt x="39" y="207"/>
                  </a:cubicBezTo>
                  <a:cubicBezTo>
                    <a:pt x="6" y="236"/>
                    <a:pt x="6" y="236"/>
                    <a:pt x="6" y="236"/>
                  </a:cubicBezTo>
                  <a:cubicBezTo>
                    <a:pt x="20" y="266"/>
                    <a:pt x="20" y="266"/>
                    <a:pt x="20" y="266"/>
                  </a:cubicBezTo>
                  <a:cubicBezTo>
                    <a:pt x="64" y="259"/>
                    <a:pt x="64" y="259"/>
                    <a:pt x="64" y="259"/>
                  </a:cubicBezTo>
                  <a:cubicBezTo>
                    <a:pt x="74" y="272"/>
                    <a:pt x="87" y="284"/>
                    <a:pt x="102" y="293"/>
                  </a:cubicBezTo>
                  <a:cubicBezTo>
                    <a:pt x="99" y="337"/>
                    <a:pt x="99" y="337"/>
                    <a:pt x="99" y="337"/>
                  </a:cubicBezTo>
                  <a:cubicBezTo>
                    <a:pt x="130" y="348"/>
                    <a:pt x="130" y="348"/>
                    <a:pt x="130" y="348"/>
                  </a:cubicBezTo>
                  <a:cubicBezTo>
                    <a:pt x="156" y="312"/>
                    <a:pt x="156" y="312"/>
                    <a:pt x="156" y="312"/>
                  </a:cubicBezTo>
                  <a:cubicBezTo>
                    <a:pt x="173" y="315"/>
                    <a:pt x="190" y="314"/>
                    <a:pt x="206" y="310"/>
                  </a:cubicBezTo>
                  <a:cubicBezTo>
                    <a:pt x="236" y="343"/>
                    <a:pt x="236" y="343"/>
                    <a:pt x="236" y="343"/>
                  </a:cubicBezTo>
                  <a:cubicBezTo>
                    <a:pt x="266" y="329"/>
                    <a:pt x="266" y="329"/>
                    <a:pt x="266" y="329"/>
                  </a:cubicBezTo>
                  <a:cubicBezTo>
                    <a:pt x="259" y="285"/>
                    <a:pt x="259" y="285"/>
                    <a:pt x="259" y="285"/>
                  </a:cubicBezTo>
                  <a:cubicBezTo>
                    <a:pt x="272" y="275"/>
                    <a:pt x="284" y="262"/>
                    <a:pt x="293" y="248"/>
                  </a:cubicBezTo>
                  <a:lnTo>
                    <a:pt x="337" y="251"/>
                  </a:lnTo>
                  <a:close/>
                  <a:moveTo>
                    <a:pt x="159" y="271"/>
                  </a:moveTo>
                  <a:cubicBezTo>
                    <a:pt x="106" y="262"/>
                    <a:pt x="70" y="212"/>
                    <a:pt x="78" y="159"/>
                  </a:cubicBezTo>
                  <a:cubicBezTo>
                    <a:pt x="87" y="106"/>
                    <a:pt x="137" y="70"/>
                    <a:pt x="190" y="78"/>
                  </a:cubicBezTo>
                  <a:cubicBezTo>
                    <a:pt x="243" y="87"/>
                    <a:pt x="279" y="137"/>
                    <a:pt x="271" y="190"/>
                  </a:cubicBezTo>
                  <a:cubicBezTo>
                    <a:pt x="262" y="243"/>
                    <a:pt x="212" y="279"/>
                    <a:pt x="159" y="2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1">
              <a:extLst>
                <a:ext uri="{FF2B5EF4-FFF2-40B4-BE49-F238E27FC236}">
                  <a16:creationId xmlns:a16="http://schemas.microsoft.com/office/drawing/2014/main" id="{B6781178-F52F-7348-BFBC-A397292F2E76}"/>
                </a:ext>
              </a:extLst>
            </p:cNvPr>
            <p:cNvSpPr>
              <a:spLocks noEditPoints="1"/>
            </p:cNvSpPr>
            <p:nvPr/>
          </p:nvSpPr>
          <p:spPr bwMode="auto">
            <a:xfrm>
              <a:off x="3853823" y="3796940"/>
              <a:ext cx="831759" cy="833269"/>
            </a:xfrm>
            <a:custGeom>
              <a:avLst/>
              <a:gdLst>
                <a:gd name="T0" fmla="*/ 381 w 391"/>
                <a:gd name="T1" fmla="*/ 264 h 391"/>
                <a:gd name="T2" fmla="*/ 391 w 391"/>
                <a:gd name="T3" fmla="*/ 228 h 391"/>
                <a:gd name="T4" fmla="*/ 348 w 391"/>
                <a:gd name="T5" fmla="*/ 203 h 391"/>
                <a:gd name="T6" fmla="*/ 341 w 391"/>
                <a:gd name="T7" fmla="*/ 147 h 391"/>
                <a:gd name="T8" fmla="*/ 375 w 391"/>
                <a:gd name="T9" fmla="*/ 112 h 391"/>
                <a:gd name="T10" fmla="*/ 357 w 391"/>
                <a:gd name="T11" fmla="*/ 80 h 391"/>
                <a:gd name="T12" fmla="*/ 309 w 391"/>
                <a:gd name="T13" fmla="*/ 92 h 391"/>
                <a:gd name="T14" fmla="*/ 265 w 391"/>
                <a:gd name="T15" fmla="*/ 58 h 391"/>
                <a:gd name="T16" fmla="*/ 264 w 391"/>
                <a:gd name="T17" fmla="*/ 9 h 391"/>
                <a:gd name="T18" fmla="*/ 228 w 391"/>
                <a:gd name="T19" fmla="*/ 0 h 391"/>
                <a:gd name="T20" fmla="*/ 203 w 391"/>
                <a:gd name="T21" fmla="*/ 42 h 391"/>
                <a:gd name="T22" fmla="*/ 148 w 391"/>
                <a:gd name="T23" fmla="*/ 49 h 391"/>
                <a:gd name="T24" fmla="*/ 112 w 391"/>
                <a:gd name="T25" fmla="*/ 15 h 391"/>
                <a:gd name="T26" fmla="*/ 80 w 391"/>
                <a:gd name="T27" fmla="*/ 33 h 391"/>
                <a:gd name="T28" fmla="*/ 92 w 391"/>
                <a:gd name="T29" fmla="*/ 81 h 391"/>
                <a:gd name="T30" fmla="*/ 58 w 391"/>
                <a:gd name="T31" fmla="*/ 125 h 391"/>
                <a:gd name="T32" fmla="*/ 9 w 391"/>
                <a:gd name="T33" fmla="*/ 126 h 391"/>
                <a:gd name="T34" fmla="*/ 0 w 391"/>
                <a:gd name="T35" fmla="*/ 162 h 391"/>
                <a:gd name="T36" fmla="*/ 42 w 391"/>
                <a:gd name="T37" fmla="*/ 187 h 391"/>
                <a:gd name="T38" fmla="*/ 49 w 391"/>
                <a:gd name="T39" fmla="*/ 243 h 391"/>
                <a:gd name="T40" fmla="*/ 15 w 391"/>
                <a:gd name="T41" fmla="*/ 278 h 391"/>
                <a:gd name="T42" fmla="*/ 34 w 391"/>
                <a:gd name="T43" fmla="*/ 310 h 391"/>
                <a:gd name="T44" fmla="*/ 81 w 391"/>
                <a:gd name="T45" fmla="*/ 298 h 391"/>
                <a:gd name="T46" fmla="*/ 126 w 391"/>
                <a:gd name="T47" fmla="*/ 332 h 391"/>
                <a:gd name="T48" fmla="*/ 126 w 391"/>
                <a:gd name="T49" fmla="*/ 381 h 391"/>
                <a:gd name="T50" fmla="*/ 162 w 391"/>
                <a:gd name="T51" fmla="*/ 391 h 391"/>
                <a:gd name="T52" fmla="*/ 187 w 391"/>
                <a:gd name="T53" fmla="*/ 348 h 391"/>
                <a:gd name="T54" fmla="*/ 243 w 391"/>
                <a:gd name="T55" fmla="*/ 341 h 391"/>
                <a:gd name="T56" fmla="*/ 278 w 391"/>
                <a:gd name="T57" fmla="*/ 375 h 391"/>
                <a:gd name="T58" fmla="*/ 310 w 391"/>
                <a:gd name="T59" fmla="*/ 357 h 391"/>
                <a:gd name="T60" fmla="*/ 298 w 391"/>
                <a:gd name="T61" fmla="*/ 309 h 391"/>
                <a:gd name="T62" fmla="*/ 332 w 391"/>
                <a:gd name="T63" fmla="*/ 265 h 391"/>
                <a:gd name="T64" fmla="*/ 381 w 391"/>
                <a:gd name="T65" fmla="*/ 264 h 391"/>
                <a:gd name="T66" fmla="*/ 187 w 391"/>
                <a:gd name="T67" fmla="*/ 302 h 391"/>
                <a:gd name="T68" fmla="*/ 88 w 391"/>
                <a:gd name="T69" fmla="*/ 186 h 391"/>
                <a:gd name="T70" fmla="*/ 204 w 391"/>
                <a:gd name="T71" fmla="*/ 88 h 391"/>
                <a:gd name="T72" fmla="*/ 302 w 391"/>
                <a:gd name="T73" fmla="*/ 204 h 391"/>
                <a:gd name="T74" fmla="*/ 187 w 391"/>
                <a:gd name="T7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1" y="264"/>
                  </a:moveTo>
                  <a:cubicBezTo>
                    <a:pt x="391" y="228"/>
                    <a:pt x="391" y="228"/>
                    <a:pt x="391" y="228"/>
                  </a:cubicBezTo>
                  <a:cubicBezTo>
                    <a:pt x="348" y="203"/>
                    <a:pt x="348" y="203"/>
                    <a:pt x="348" y="203"/>
                  </a:cubicBezTo>
                  <a:cubicBezTo>
                    <a:pt x="350" y="184"/>
                    <a:pt x="347" y="165"/>
                    <a:pt x="341" y="147"/>
                  </a:cubicBezTo>
                  <a:cubicBezTo>
                    <a:pt x="375" y="112"/>
                    <a:pt x="375" y="112"/>
                    <a:pt x="375" y="112"/>
                  </a:cubicBezTo>
                  <a:cubicBezTo>
                    <a:pt x="357" y="80"/>
                    <a:pt x="357" y="80"/>
                    <a:pt x="357" y="80"/>
                  </a:cubicBezTo>
                  <a:cubicBezTo>
                    <a:pt x="309" y="92"/>
                    <a:pt x="309" y="92"/>
                    <a:pt x="309" y="92"/>
                  </a:cubicBezTo>
                  <a:cubicBezTo>
                    <a:pt x="297" y="78"/>
                    <a:pt x="282" y="67"/>
                    <a:pt x="265" y="58"/>
                  </a:cubicBezTo>
                  <a:cubicBezTo>
                    <a:pt x="264" y="9"/>
                    <a:pt x="264" y="9"/>
                    <a:pt x="264" y="9"/>
                  </a:cubicBezTo>
                  <a:cubicBezTo>
                    <a:pt x="228" y="0"/>
                    <a:pt x="228" y="0"/>
                    <a:pt x="228" y="0"/>
                  </a:cubicBezTo>
                  <a:cubicBezTo>
                    <a:pt x="203" y="42"/>
                    <a:pt x="203" y="42"/>
                    <a:pt x="203" y="42"/>
                  </a:cubicBezTo>
                  <a:cubicBezTo>
                    <a:pt x="184" y="41"/>
                    <a:pt x="165" y="43"/>
                    <a:pt x="148" y="49"/>
                  </a:cubicBezTo>
                  <a:cubicBezTo>
                    <a:pt x="112" y="15"/>
                    <a:pt x="112" y="15"/>
                    <a:pt x="112" y="15"/>
                  </a:cubicBezTo>
                  <a:cubicBezTo>
                    <a:pt x="80" y="33"/>
                    <a:pt x="80" y="33"/>
                    <a:pt x="80" y="33"/>
                  </a:cubicBezTo>
                  <a:cubicBezTo>
                    <a:pt x="92" y="81"/>
                    <a:pt x="92" y="81"/>
                    <a:pt x="92" y="81"/>
                  </a:cubicBezTo>
                  <a:cubicBezTo>
                    <a:pt x="79" y="94"/>
                    <a:pt x="67" y="109"/>
                    <a:pt x="58" y="125"/>
                  </a:cubicBezTo>
                  <a:cubicBezTo>
                    <a:pt x="9" y="126"/>
                    <a:pt x="9" y="126"/>
                    <a:pt x="9" y="126"/>
                  </a:cubicBezTo>
                  <a:cubicBezTo>
                    <a:pt x="0" y="162"/>
                    <a:pt x="0" y="162"/>
                    <a:pt x="0" y="162"/>
                  </a:cubicBezTo>
                  <a:cubicBezTo>
                    <a:pt x="42" y="187"/>
                    <a:pt x="42" y="187"/>
                    <a:pt x="42" y="187"/>
                  </a:cubicBezTo>
                  <a:cubicBezTo>
                    <a:pt x="41" y="206"/>
                    <a:pt x="43" y="225"/>
                    <a:pt x="49" y="243"/>
                  </a:cubicBezTo>
                  <a:cubicBezTo>
                    <a:pt x="15" y="278"/>
                    <a:pt x="15" y="278"/>
                    <a:pt x="15" y="278"/>
                  </a:cubicBezTo>
                  <a:cubicBezTo>
                    <a:pt x="34" y="310"/>
                    <a:pt x="34" y="310"/>
                    <a:pt x="34" y="310"/>
                  </a:cubicBezTo>
                  <a:cubicBezTo>
                    <a:pt x="81" y="298"/>
                    <a:pt x="81" y="298"/>
                    <a:pt x="81" y="298"/>
                  </a:cubicBezTo>
                  <a:cubicBezTo>
                    <a:pt x="94" y="312"/>
                    <a:pt x="109" y="323"/>
                    <a:pt x="126" y="332"/>
                  </a:cubicBezTo>
                  <a:cubicBezTo>
                    <a:pt x="126" y="381"/>
                    <a:pt x="126" y="381"/>
                    <a:pt x="126" y="381"/>
                  </a:cubicBezTo>
                  <a:cubicBezTo>
                    <a:pt x="162" y="391"/>
                    <a:pt x="162" y="391"/>
                    <a:pt x="162" y="391"/>
                  </a:cubicBezTo>
                  <a:cubicBezTo>
                    <a:pt x="187" y="348"/>
                    <a:pt x="187" y="348"/>
                    <a:pt x="187" y="348"/>
                  </a:cubicBezTo>
                  <a:cubicBezTo>
                    <a:pt x="207" y="349"/>
                    <a:pt x="225" y="347"/>
                    <a:pt x="243" y="341"/>
                  </a:cubicBezTo>
                  <a:cubicBezTo>
                    <a:pt x="278" y="375"/>
                    <a:pt x="278" y="375"/>
                    <a:pt x="278" y="375"/>
                  </a:cubicBezTo>
                  <a:cubicBezTo>
                    <a:pt x="310" y="357"/>
                    <a:pt x="310" y="357"/>
                    <a:pt x="310" y="357"/>
                  </a:cubicBezTo>
                  <a:cubicBezTo>
                    <a:pt x="298" y="309"/>
                    <a:pt x="298" y="309"/>
                    <a:pt x="298" y="309"/>
                  </a:cubicBezTo>
                  <a:cubicBezTo>
                    <a:pt x="312" y="297"/>
                    <a:pt x="323" y="282"/>
                    <a:pt x="332" y="265"/>
                  </a:cubicBezTo>
                  <a:lnTo>
                    <a:pt x="381" y="264"/>
                  </a:lnTo>
                  <a:close/>
                  <a:moveTo>
                    <a:pt x="187" y="302"/>
                  </a:moveTo>
                  <a:cubicBezTo>
                    <a:pt x="127" y="298"/>
                    <a:pt x="83" y="246"/>
                    <a:pt x="88" y="186"/>
                  </a:cubicBezTo>
                  <a:cubicBezTo>
                    <a:pt x="93" y="127"/>
                    <a:pt x="145" y="83"/>
                    <a:pt x="204" y="88"/>
                  </a:cubicBezTo>
                  <a:cubicBezTo>
                    <a:pt x="263" y="93"/>
                    <a:pt x="307" y="145"/>
                    <a:pt x="302" y="204"/>
                  </a:cubicBezTo>
                  <a:cubicBezTo>
                    <a:pt x="298" y="263"/>
                    <a:pt x="246" y="307"/>
                    <a:pt x="187" y="30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36">
              <a:extLst>
                <a:ext uri="{FF2B5EF4-FFF2-40B4-BE49-F238E27FC236}">
                  <a16:creationId xmlns:a16="http://schemas.microsoft.com/office/drawing/2014/main" id="{7EB36B8A-1733-CF42-9D78-89241D29BE85}"/>
                </a:ext>
              </a:extLst>
            </p:cNvPr>
            <p:cNvSpPr>
              <a:spLocks noEditPoints="1"/>
            </p:cNvSpPr>
            <p:nvPr/>
          </p:nvSpPr>
          <p:spPr bwMode="auto">
            <a:xfrm>
              <a:off x="1009842" y="3609757"/>
              <a:ext cx="374367" cy="372858"/>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36">
              <a:extLst>
                <a:ext uri="{FF2B5EF4-FFF2-40B4-BE49-F238E27FC236}">
                  <a16:creationId xmlns:a16="http://schemas.microsoft.com/office/drawing/2014/main" id="{F46B156B-A796-C342-AA91-3A4D4C59379D}"/>
                </a:ext>
              </a:extLst>
            </p:cNvPr>
            <p:cNvSpPr>
              <a:spLocks noEditPoints="1"/>
            </p:cNvSpPr>
            <p:nvPr/>
          </p:nvSpPr>
          <p:spPr bwMode="auto">
            <a:xfrm>
              <a:off x="2105639" y="1992278"/>
              <a:ext cx="374367" cy="372858"/>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solidFill>
              <a:schemeClr val="bg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8">
              <a:extLst>
                <a:ext uri="{FF2B5EF4-FFF2-40B4-BE49-F238E27FC236}">
                  <a16:creationId xmlns:a16="http://schemas.microsoft.com/office/drawing/2014/main" id="{10D7869B-8274-634A-AF3E-CD8042E8D6FF}"/>
                </a:ext>
                <a:ext uri="{C183D7F6-B498-43B3-948B-1728B52AA6E4}">
                  <adec:decorative xmlns:adec="http://schemas.microsoft.com/office/drawing/2017/decorative" val="1"/>
                </a:ext>
              </a:extLst>
            </p:cNvPr>
            <p:cNvSpPr>
              <a:spLocks noEditPoints="1"/>
            </p:cNvSpPr>
            <p:nvPr/>
          </p:nvSpPr>
          <p:spPr bwMode="auto">
            <a:xfrm>
              <a:off x="4524060" y="2199841"/>
              <a:ext cx="1249903" cy="1252922"/>
            </a:xfrm>
            <a:custGeom>
              <a:avLst/>
              <a:gdLst>
                <a:gd name="T0" fmla="*/ 582 w 587"/>
                <a:gd name="T1" fmla="*/ 356 h 588"/>
                <a:gd name="T2" fmla="*/ 539 w 587"/>
                <a:gd name="T3" fmla="*/ 298 h 588"/>
                <a:gd name="T4" fmla="*/ 583 w 587"/>
                <a:gd name="T5" fmla="*/ 243 h 588"/>
                <a:gd name="T6" fmla="*/ 522 w 587"/>
                <a:gd name="T7" fmla="*/ 203 h 588"/>
                <a:gd name="T8" fmla="*/ 541 w 587"/>
                <a:gd name="T9" fmla="*/ 134 h 588"/>
                <a:gd name="T10" fmla="*/ 471 w 587"/>
                <a:gd name="T11" fmla="*/ 124 h 588"/>
                <a:gd name="T12" fmla="*/ 462 w 587"/>
                <a:gd name="T13" fmla="*/ 53 h 588"/>
                <a:gd name="T14" fmla="*/ 390 w 587"/>
                <a:gd name="T15" fmla="*/ 68 h 588"/>
                <a:gd name="T16" fmla="*/ 356 w 587"/>
                <a:gd name="T17" fmla="*/ 6 h 588"/>
                <a:gd name="T18" fmla="*/ 298 w 587"/>
                <a:gd name="T19" fmla="*/ 48 h 588"/>
                <a:gd name="T20" fmla="*/ 243 w 587"/>
                <a:gd name="T21" fmla="*/ 5 h 588"/>
                <a:gd name="T22" fmla="*/ 203 w 587"/>
                <a:gd name="T23" fmla="*/ 66 h 588"/>
                <a:gd name="T24" fmla="*/ 134 w 587"/>
                <a:gd name="T25" fmla="*/ 47 h 588"/>
                <a:gd name="T26" fmla="*/ 123 w 587"/>
                <a:gd name="T27" fmla="*/ 117 h 588"/>
                <a:gd name="T28" fmla="*/ 53 w 587"/>
                <a:gd name="T29" fmla="*/ 125 h 588"/>
                <a:gd name="T30" fmla="*/ 68 w 587"/>
                <a:gd name="T31" fmla="*/ 197 h 588"/>
                <a:gd name="T32" fmla="*/ 6 w 587"/>
                <a:gd name="T33" fmla="*/ 232 h 588"/>
                <a:gd name="T34" fmla="*/ 48 w 587"/>
                <a:gd name="T35" fmla="*/ 290 h 588"/>
                <a:gd name="T36" fmla="*/ 4 w 587"/>
                <a:gd name="T37" fmla="*/ 345 h 588"/>
                <a:gd name="T38" fmla="*/ 66 w 587"/>
                <a:gd name="T39" fmla="*/ 385 h 588"/>
                <a:gd name="T40" fmla="*/ 47 w 587"/>
                <a:gd name="T41" fmla="*/ 454 h 588"/>
                <a:gd name="T42" fmla="*/ 117 w 587"/>
                <a:gd name="T43" fmla="*/ 465 h 588"/>
                <a:gd name="T44" fmla="*/ 125 w 587"/>
                <a:gd name="T45" fmla="*/ 535 h 588"/>
                <a:gd name="T46" fmla="*/ 197 w 587"/>
                <a:gd name="T47" fmla="*/ 520 h 588"/>
                <a:gd name="T48" fmla="*/ 232 w 587"/>
                <a:gd name="T49" fmla="*/ 582 h 588"/>
                <a:gd name="T50" fmla="*/ 289 w 587"/>
                <a:gd name="T51" fmla="*/ 540 h 588"/>
                <a:gd name="T52" fmla="*/ 345 w 587"/>
                <a:gd name="T53" fmla="*/ 583 h 588"/>
                <a:gd name="T54" fmla="*/ 385 w 587"/>
                <a:gd name="T55" fmla="*/ 522 h 588"/>
                <a:gd name="T56" fmla="*/ 453 w 587"/>
                <a:gd name="T57" fmla="*/ 541 h 588"/>
                <a:gd name="T58" fmla="*/ 464 w 587"/>
                <a:gd name="T59" fmla="*/ 471 h 588"/>
                <a:gd name="T60" fmla="*/ 535 w 587"/>
                <a:gd name="T61" fmla="*/ 463 h 588"/>
                <a:gd name="T62" fmla="*/ 520 w 587"/>
                <a:gd name="T63" fmla="*/ 391 h 588"/>
                <a:gd name="T64" fmla="*/ 243 w 587"/>
                <a:gd name="T65" fmla="*/ 476 h 588"/>
                <a:gd name="T66" fmla="*/ 345 w 587"/>
                <a:gd name="T67" fmla="*/ 112 h 588"/>
                <a:gd name="T68" fmla="*/ 243 w 587"/>
                <a:gd name="T69" fmla="*/ 47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588">
                  <a:moveTo>
                    <a:pt x="572" y="392"/>
                  </a:moveTo>
                  <a:cubicBezTo>
                    <a:pt x="582" y="356"/>
                    <a:pt x="582" y="356"/>
                    <a:pt x="582" y="356"/>
                  </a:cubicBezTo>
                  <a:cubicBezTo>
                    <a:pt x="537" y="330"/>
                    <a:pt x="537" y="330"/>
                    <a:pt x="537" y="330"/>
                  </a:cubicBezTo>
                  <a:cubicBezTo>
                    <a:pt x="538" y="319"/>
                    <a:pt x="539" y="309"/>
                    <a:pt x="539" y="298"/>
                  </a:cubicBezTo>
                  <a:cubicBezTo>
                    <a:pt x="587" y="280"/>
                    <a:pt x="587" y="280"/>
                    <a:pt x="587" y="280"/>
                  </a:cubicBezTo>
                  <a:cubicBezTo>
                    <a:pt x="583" y="243"/>
                    <a:pt x="583" y="243"/>
                    <a:pt x="583" y="243"/>
                  </a:cubicBezTo>
                  <a:cubicBezTo>
                    <a:pt x="532" y="236"/>
                    <a:pt x="532" y="236"/>
                    <a:pt x="532" y="236"/>
                  </a:cubicBezTo>
                  <a:cubicBezTo>
                    <a:pt x="530" y="224"/>
                    <a:pt x="526" y="213"/>
                    <a:pt x="522" y="203"/>
                  </a:cubicBezTo>
                  <a:cubicBezTo>
                    <a:pt x="559" y="167"/>
                    <a:pt x="559" y="167"/>
                    <a:pt x="559" y="167"/>
                  </a:cubicBezTo>
                  <a:cubicBezTo>
                    <a:pt x="541" y="134"/>
                    <a:pt x="541" y="134"/>
                    <a:pt x="541" y="134"/>
                  </a:cubicBezTo>
                  <a:cubicBezTo>
                    <a:pt x="491" y="147"/>
                    <a:pt x="491" y="147"/>
                    <a:pt x="491" y="147"/>
                  </a:cubicBezTo>
                  <a:cubicBezTo>
                    <a:pt x="485" y="139"/>
                    <a:pt x="478" y="131"/>
                    <a:pt x="471" y="124"/>
                  </a:cubicBezTo>
                  <a:cubicBezTo>
                    <a:pt x="492" y="77"/>
                    <a:pt x="492" y="77"/>
                    <a:pt x="492" y="77"/>
                  </a:cubicBezTo>
                  <a:cubicBezTo>
                    <a:pt x="462" y="53"/>
                    <a:pt x="462" y="53"/>
                    <a:pt x="462" y="53"/>
                  </a:cubicBezTo>
                  <a:cubicBezTo>
                    <a:pt x="421" y="84"/>
                    <a:pt x="421" y="84"/>
                    <a:pt x="421" y="84"/>
                  </a:cubicBezTo>
                  <a:cubicBezTo>
                    <a:pt x="411" y="78"/>
                    <a:pt x="401" y="73"/>
                    <a:pt x="390" y="68"/>
                  </a:cubicBezTo>
                  <a:cubicBezTo>
                    <a:pt x="392" y="16"/>
                    <a:pt x="392" y="16"/>
                    <a:pt x="392" y="16"/>
                  </a:cubicBezTo>
                  <a:cubicBezTo>
                    <a:pt x="356" y="6"/>
                    <a:pt x="356" y="6"/>
                    <a:pt x="356" y="6"/>
                  </a:cubicBezTo>
                  <a:cubicBezTo>
                    <a:pt x="330" y="51"/>
                    <a:pt x="330" y="51"/>
                    <a:pt x="330" y="51"/>
                  </a:cubicBezTo>
                  <a:cubicBezTo>
                    <a:pt x="319" y="49"/>
                    <a:pt x="309" y="49"/>
                    <a:pt x="298" y="48"/>
                  </a:cubicBezTo>
                  <a:cubicBezTo>
                    <a:pt x="280" y="0"/>
                    <a:pt x="280" y="0"/>
                    <a:pt x="280" y="0"/>
                  </a:cubicBezTo>
                  <a:cubicBezTo>
                    <a:pt x="243" y="5"/>
                    <a:pt x="243" y="5"/>
                    <a:pt x="243" y="5"/>
                  </a:cubicBezTo>
                  <a:cubicBezTo>
                    <a:pt x="235" y="55"/>
                    <a:pt x="235" y="55"/>
                    <a:pt x="235" y="55"/>
                  </a:cubicBezTo>
                  <a:cubicBezTo>
                    <a:pt x="224" y="58"/>
                    <a:pt x="213" y="62"/>
                    <a:pt x="203" y="66"/>
                  </a:cubicBezTo>
                  <a:cubicBezTo>
                    <a:pt x="167" y="29"/>
                    <a:pt x="167" y="29"/>
                    <a:pt x="167" y="29"/>
                  </a:cubicBezTo>
                  <a:cubicBezTo>
                    <a:pt x="134" y="47"/>
                    <a:pt x="134" y="47"/>
                    <a:pt x="134" y="47"/>
                  </a:cubicBezTo>
                  <a:cubicBezTo>
                    <a:pt x="147" y="97"/>
                    <a:pt x="147" y="97"/>
                    <a:pt x="147" y="97"/>
                  </a:cubicBezTo>
                  <a:cubicBezTo>
                    <a:pt x="139" y="103"/>
                    <a:pt x="131" y="110"/>
                    <a:pt x="123" y="117"/>
                  </a:cubicBezTo>
                  <a:cubicBezTo>
                    <a:pt x="76" y="96"/>
                    <a:pt x="76" y="96"/>
                    <a:pt x="76" y="96"/>
                  </a:cubicBezTo>
                  <a:cubicBezTo>
                    <a:pt x="53" y="125"/>
                    <a:pt x="53" y="125"/>
                    <a:pt x="53" y="125"/>
                  </a:cubicBezTo>
                  <a:cubicBezTo>
                    <a:pt x="84" y="167"/>
                    <a:pt x="84" y="167"/>
                    <a:pt x="84" y="167"/>
                  </a:cubicBezTo>
                  <a:cubicBezTo>
                    <a:pt x="78" y="176"/>
                    <a:pt x="73" y="187"/>
                    <a:pt x="68" y="197"/>
                  </a:cubicBezTo>
                  <a:cubicBezTo>
                    <a:pt x="16" y="196"/>
                    <a:pt x="16" y="196"/>
                    <a:pt x="16" y="196"/>
                  </a:cubicBezTo>
                  <a:cubicBezTo>
                    <a:pt x="6" y="232"/>
                    <a:pt x="6" y="232"/>
                    <a:pt x="6" y="232"/>
                  </a:cubicBezTo>
                  <a:cubicBezTo>
                    <a:pt x="51" y="258"/>
                    <a:pt x="51" y="258"/>
                    <a:pt x="51" y="258"/>
                  </a:cubicBezTo>
                  <a:cubicBezTo>
                    <a:pt x="49" y="269"/>
                    <a:pt x="48" y="279"/>
                    <a:pt x="48" y="290"/>
                  </a:cubicBezTo>
                  <a:cubicBezTo>
                    <a:pt x="0" y="308"/>
                    <a:pt x="0" y="308"/>
                    <a:pt x="0" y="308"/>
                  </a:cubicBezTo>
                  <a:cubicBezTo>
                    <a:pt x="4" y="345"/>
                    <a:pt x="4" y="345"/>
                    <a:pt x="4" y="345"/>
                  </a:cubicBezTo>
                  <a:cubicBezTo>
                    <a:pt x="55" y="352"/>
                    <a:pt x="55" y="352"/>
                    <a:pt x="55" y="352"/>
                  </a:cubicBezTo>
                  <a:cubicBezTo>
                    <a:pt x="58" y="364"/>
                    <a:pt x="62" y="375"/>
                    <a:pt x="66" y="385"/>
                  </a:cubicBezTo>
                  <a:cubicBezTo>
                    <a:pt x="29" y="421"/>
                    <a:pt x="29" y="421"/>
                    <a:pt x="29" y="421"/>
                  </a:cubicBezTo>
                  <a:cubicBezTo>
                    <a:pt x="47" y="454"/>
                    <a:pt x="47" y="454"/>
                    <a:pt x="47" y="454"/>
                  </a:cubicBezTo>
                  <a:cubicBezTo>
                    <a:pt x="97" y="441"/>
                    <a:pt x="97" y="441"/>
                    <a:pt x="97" y="441"/>
                  </a:cubicBezTo>
                  <a:cubicBezTo>
                    <a:pt x="103" y="449"/>
                    <a:pt x="110" y="457"/>
                    <a:pt x="117" y="465"/>
                  </a:cubicBezTo>
                  <a:cubicBezTo>
                    <a:pt x="96" y="511"/>
                    <a:pt x="96" y="511"/>
                    <a:pt x="96" y="511"/>
                  </a:cubicBezTo>
                  <a:cubicBezTo>
                    <a:pt x="125" y="535"/>
                    <a:pt x="125" y="535"/>
                    <a:pt x="125" y="535"/>
                  </a:cubicBezTo>
                  <a:cubicBezTo>
                    <a:pt x="167" y="504"/>
                    <a:pt x="167" y="504"/>
                    <a:pt x="167" y="504"/>
                  </a:cubicBezTo>
                  <a:cubicBezTo>
                    <a:pt x="176" y="510"/>
                    <a:pt x="187" y="515"/>
                    <a:pt x="197" y="520"/>
                  </a:cubicBezTo>
                  <a:cubicBezTo>
                    <a:pt x="196" y="572"/>
                    <a:pt x="196" y="572"/>
                    <a:pt x="196" y="572"/>
                  </a:cubicBezTo>
                  <a:cubicBezTo>
                    <a:pt x="232" y="582"/>
                    <a:pt x="232" y="582"/>
                    <a:pt x="232" y="582"/>
                  </a:cubicBezTo>
                  <a:cubicBezTo>
                    <a:pt x="258" y="537"/>
                    <a:pt x="258" y="537"/>
                    <a:pt x="258" y="537"/>
                  </a:cubicBezTo>
                  <a:cubicBezTo>
                    <a:pt x="269" y="539"/>
                    <a:pt x="279" y="539"/>
                    <a:pt x="289" y="540"/>
                  </a:cubicBezTo>
                  <a:cubicBezTo>
                    <a:pt x="308" y="588"/>
                    <a:pt x="308" y="588"/>
                    <a:pt x="308" y="588"/>
                  </a:cubicBezTo>
                  <a:cubicBezTo>
                    <a:pt x="345" y="583"/>
                    <a:pt x="345" y="583"/>
                    <a:pt x="345" y="583"/>
                  </a:cubicBezTo>
                  <a:cubicBezTo>
                    <a:pt x="352" y="533"/>
                    <a:pt x="352" y="533"/>
                    <a:pt x="352" y="533"/>
                  </a:cubicBezTo>
                  <a:cubicBezTo>
                    <a:pt x="364" y="530"/>
                    <a:pt x="375" y="526"/>
                    <a:pt x="385" y="522"/>
                  </a:cubicBezTo>
                  <a:cubicBezTo>
                    <a:pt x="421" y="559"/>
                    <a:pt x="421" y="559"/>
                    <a:pt x="421" y="559"/>
                  </a:cubicBezTo>
                  <a:cubicBezTo>
                    <a:pt x="453" y="541"/>
                    <a:pt x="453" y="541"/>
                    <a:pt x="453" y="541"/>
                  </a:cubicBezTo>
                  <a:cubicBezTo>
                    <a:pt x="440" y="491"/>
                    <a:pt x="440" y="491"/>
                    <a:pt x="440" y="491"/>
                  </a:cubicBezTo>
                  <a:cubicBezTo>
                    <a:pt x="449" y="485"/>
                    <a:pt x="457" y="478"/>
                    <a:pt x="464" y="471"/>
                  </a:cubicBezTo>
                  <a:cubicBezTo>
                    <a:pt x="511" y="492"/>
                    <a:pt x="511" y="492"/>
                    <a:pt x="511" y="492"/>
                  </a:cubicBezTo>
                  <a:cubicBezTo>
                    <a:pt x="535" y="463"/>
                    <a:pt x="535" y="463"/>
                    <a:pt x="535" y="463"/>
                  </a:cubicBezTo>
                  <a:cubicBezTo>
                    <a:pt x="504" y="421"/>
                    <a:pt x="504" y="421"/>
                    <a:pt x="504" y="421"/>
                  </a:cubicBezTo>
                  <a:cubicBezTo>
                    <a:pt x="510" y="412"/>
                    <a:pt x="515" y="401"/>
                    <a:pt x="520" y="391"/>
                  </a:cubicBezTo>
                  <a:lnTo>
                    <a:pt x="572" y="392"/>
                  </a:lnTo>
                  <a:close/>
                  <a:moveTo>
                    <a:pt x="243" y="476"/>
                  </a:moveTo>
                  <a:cubicBezTo>
                    <a:pt x="142" y="447"/>
                    <a:pt x="84" y="343"/>
                    <a:pt x="112" y="243"/>
                  </a:cubicBezTo>
                  <a:cubicBezTo>
                    <a:pt x="140" y="142"/>
                    <a:pt x="245" y="84"/>
                    <a:pt x="345" y="112"/>
                  </a:cubicBezTo>
                  <a:cubicBezTo>
                    <a:pt x="446" y="141"/>
                    <a:pt x="504" y="245"/>
                    <a:pt x="476" y="345"/>
                  </a:cubicBezTo>
                  <a:cubicBezTo>
                    <a:pt x="447" y="446"/>
                    <a:pt x="343" y="504"/>
                    <a:pt x="243" y="476"/>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9">
              <a:extLst>
                <a:ext uri="{FF2B5EF4-FFF2-40B4-BE49-F238E27FC236}">
                  <a16:creationId xmlns:a16="http://schemas.microsoft.com/office/drawing/2014/main" id="{2B94D395-C253-5E4E-A7F6-74B0E2702361}"/>
                </a:ext>
                <a:ext uri="{C183D7F6-B498-43B3-948B-1728B52AA6E4}">
                  <adec:decorative xmlns:adec="http://schemas.microsoft.com/office/drawing/2017/decorative" val="1"/>
                </a:ext>
              </a:extLst>
            </p:cNvPr>
            <p:cNvSpPr>
              <a:spLocks noEditPoints="1"/>
            </p:cNvSpPr>
            <p:nvPr/>
          </p:nvSpPr>
          <p:spPr bwMode="auto">
            <a:xfrm>
              <a:off x="2842428" y="2255694"/>
              <a:ext cx="1553322" cy="1551812"/>
            </a:xfrm>
            <a:custGeom>
              <a:avLst/>
              <a:gdLst>
                <a:gd name="T0" fmla="*/ 461 w 730"/>
                <a:gd name="T1" fmla="*/ 716 h 729"/>
                <a:gd name="T2" fmla="*/ 500 w 730"/>
                <a:gd name="T3" fmla="*/ 638 h 729"/>
                <a:gd name="T4" fmla="*/ 586 w 730"/>
                <a:gd name="T5" fmla="*/ 654 h 729"/>
                <a:gd name="T6" fmla="*/ 593 w 730"/>
                <a:gd name="T7" fmla="*/ 567 h 729"/>
                <a:gd name="T8" fmla="*/ 682 w 730"/>
                <a:gd name="T9" fmla="*/ 546 h 729"/>
                <a:gd name="T10" fmla="*/ 654 w 730"/>
                <a:gd name="T11" fmla="*/ 462 h 729"/>
                <a:gd name="T12" fmla="*/ 726 w 730"/>
                <a:gd name="T13" fmla="*/ 413 h 729"/>
                <a:gd name="T14" fmla="*/ 669 w 730"/>
                <a:gd name="T15" fmla="*/ 346 h 729"/>
                <a:gd name="T16" fmla="*/ 717 w 730"/>
                <a:gd name="T17" fmla="*/ 269 h 729"/>
                <a:gd name="T18" fmla="*/ 638 w 730"/>
                <a:gd name="T19" fmla="*/ 229 h 729"/>
                <a:gd name="T20" fmla="*/ 655 w 730"/>
                <a:gd name="T21" fmla="*/ 143 h 729"/>
                <a:gd name="T22" fmla="*/ 567 w 730"/>
                <a:gd name="T23" fmla="*/ 136 h 729"/>
                <a:gd name="T24" fmla="*/ 546 w 730"/>
                <a:gd name="T25" fmla="*/ 47 h 729"/>
                <a:gd name="T26" fmla="*/ 463 w 730"/>
                <a:gd name="T27" fmla="*/ 76 h 729"/>
                <a:gd name="T28" fmla="*/ 413 w 730"/>
                <a:gd name="T29" fmla="*/ 3 h 729"/>
                <a:gd name="T30" fmla="*/ 347 w 730"/>
                <a:gd name="T31" fmla="*/ 60 h 729"/>
                <a:gd name="T32" fmla="*/ 269 w 730"/>
                <a:gd name="T33" fmla="*/ 13 h 729"/>
                <a:gd name="T34" fmla="*/ 230 w 730"/>
                <a:gd name="T35" fmla="*/ 91 h 729"/>
                <a:gd name="T36" fmla="*/ 144 w 730"/>
                <a:gd name="T37" fmla="*/ 75 h 729"/>
                <a:gd name="T38" fmla="*/ 137 w 730"/>
                <a:gd name="T39" fmla="*/ 162 h 729"/>
                <a:gd name="T40" fmla="*/ 48 w 730"/>
                <a:gd name="T41" fmla="*/ 183 h 729"/>
                <a:gd name="T42" fmla="*/ 76 w 730"/>
                <a:gd name="T43" fmla="*/ 267 h 729"/>
                <a:gd name="T44" fmla="*/ 3 w 730"/>
                <a:gd name="T45" fmla="*/ 316 h 729"/>
                <a:gd name="T46" fmla="*/ 61 w 730"/>
                <a:gd name="T47" fmla="*/ 383 h 729"/>
                <a:gd name="T48" fmla="*/ 13 w 730"/>
                <a:gd name="T49" fmla="*/ 460 h 729"/>
                <a:gd name="T50" fmla="*/ 92 w 730"/>
                <a:gd name="T51" fmla="*/ 499 h 729"/>
                <a:gd name="T52" fmla="*/ 75 w 730"/>
                <a:gd name="T53" fmla="*/ 586 h 729"/>
                <a:gd name="T54" fmla="*/ 163 w 730"/>
                <a:gd name="T55" fmla="*/ 592 h 729"/>
                <a:gd name="T56" fmla="*/ 184 w 730"/>
                <a:gd name="T57" fmla="*/ 682 h 729"/>
                <a:gd name="T58" fmla="*/ 267 w 730"/>
                <a:gd name="T59" fmla="*/ 653 h 729"/>
                <a:gd name="T60" fmla="*/ 317 w 730"/>
                <a:gd name="T61" fmla="*/ 726 h 729"/>
                <a:gd name="T62" fmla="*/ 383 w 730"/>
                <a:gd name="T63" fmla="*/ 669 h 729"/>
                <a:gd name="T64" fmla="*/ 262 w 730"/>
                <a:gd name="T65" fmla="*/ 575 h 729"/>
                <a:gd name="T66" fmla="*/ 468 w 730"/>
                <a:gd name="T67" fmla="*/ 154 h 729"/>
                <a:gd name="T68" fmla="*/ 262 w 730"/>
                <a:gd name="T69" fmla="*/ 57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0" h="729">
                  <a:moveTo>
                    <a:pt x="426" y="663"/>
                  </a:moveTo>
                  <a:cubicBezTo>
                    <a:pt x="461" y="716"/>
                    <a:pt x="461" y="716"/>
                    <a:pt x="461" y="716"/>
                  </a:cubicBezTo>
                  <a:cubicBezTo>
                    <a:pt x="505" y="701"/>
                    <a:pt x="505" y="701"/>
                    <a:pt x="505" y="701"/>
                  </a:cubicBezTo>
                  <a:cubicBezTo>
                    <a:pt x="500" y="638"/>
                    <a:pt x="500" y="638"/>
                    <a:pt x="500" y="638"/>
                  </a:cubicBezTo>
                  <a:cubicBezTo>
                    <a:pt x="512" y="632"/>
                    <a:pt x="523" y="625"/>
                    <a:pt x="534" y="618"/>
                  </a:cubicBezTo>
                  <a:cubicBezTo>
                    <a:pt x="586" y="654"/>
                    <a:pt x="586" y="654"/>
                    <a:pt x="586" y="654"/>
                  </a:cubicBezTo>
                  <a:cubicBezTo>
                    <a:pt x="621" y="624"/>
                    <a:pt x="621" y="624"/>
                    <a:pt x="621" y="624"/>
                  </a:cubicBezTo>
                  <a:cubicBezTo>
                    <a:pt x="593" y="567"/>
                    <a:pt x="593" y="567"/>
                    <a:pt x="593" y="567"/>
                  </a:cubicBezTo>
                  <a:cubicBezTo>
                    <a:pt x="602" y="556"/>
                    <a:pt x="611" y="545"/>
                    <a:pt x="619" y="533"/>
                  </a:cubicBezTo>
                  <a:cubicBezTo>
                    <a:pt x="682" y="546"/>
                    <a:pt x="682" y="546"/>
                    <a:pt x="682" y="546"/>
                  </a:cubicBezTo>
                  <a:cubicBezTo>
                    <a:pt x="703" y="504"/>
                    <a:pt x="703" y="504"/>
                    <a:pt x="703" y="504"/>
                  </a:cubicBezTo>
                  <a:cubicBezTo>
                    <a:pt x="654" y="462"/>
                    <a:pt x="654" y="462"/>
                    <a:pt x="654" y="462"/>
                  </a:cubicBezTo>
                  <a:cubicBezTo>
                    <a:pt x="658" y="450"/>
                    <a:pt x="661" y="437"/>
                    <a:pt x="664" y="425"/>
                  </a:cubicBezTo>
                  <a:cubicBezTo>
                    <a:pt x="726" y="413"/>
                    <a:pt x="726" y="413"/>
                    <a:pt x="726" y="413"/>
                  </a:cubicBezTo>
                  <a:cubicBezTo>
                    <a:pt x="730" y="367"/>
                    <a:pt x="730" y="367"/>
                    <a:pt x="730" y="367"/>
                  </a:cubicBezTo>
                  <a:cubicBezTo>
                    <a:pt x="669" y="346"/>
                    <a:pt x="669" y="346"/>
                    <a:pt x="669" y="346"/>
                  </a:cubicBezTo>
                  <a:cubicBezTo>
                    <a:pt x="668" y="332"/>
                    <a:pt x="666" y="318"/>
                    <a:pt x="664" y="304"/>
                  </a:cubicBezTo>
                  <a:cubicBezTo>
                    <a:pt x="717" y="269"/>
                    <a:pt x="717" y="269"/>
                    <a:pt x="717" y="269"/>
                  </a:cubicBezTo>
                  <a:cubicBezTo>
                    <a:pt x="702" y="225"/>
                    <a:pt x="702" y="225"/>
                    <a:pt x="702" y="225"/>
                  </a:cubicBezTo>
                  <a:cubicBezTo>
                    <a:pt x="638" y="229"/>
                    <a:pt x="638" y="229"/>
                    <a:pt x="638" y="229"/>
                  </a:cubicBezTo>
                  <a:cubicBezTo>
                    <a:pt x="632" y="218"/>
                    <a:pt x="626" y="207"/>
                    <a:pt x="619" y="196"/>
                  </a:cubicBezTo>
                  <a:cubicBezTo>
                    <a:pt x="655" y="143"/>
                    <a:pt x="655" y="143"/>
                    <a:pt x="655" y="143"/>
                  </a:cubicBezTo>
                  <a:cubicBezTo>
                    <a:pt x="624" y="108"/>
                    <a:pt x="624" y="108"/>
                    <a:pt x="624" y="108"/>
                  </a:cubicBezTo>
                  <a:cubicBezTo>
                    <a:pt x="567" y="136"/>
                    <a:pt x="567" y="136"/>
                    <a:pt x="567" y="136"/>
                  </a:cubicBezTo>
                  <a:cubicBezTo>
                    <a:pt x="557" y="127"/>
                    <a:pt x="545" y="118"/>
                    <a:pt x="533" y="110"/>
                  </a:cubicBezTo>
                  <a:cubicBezTo>
                    <a:pt x="546" y="47"/>
                    <a:pt x="546" y="47"/>
                    <a:pt x="546" y="47"/>
                  </a:cubicBezTo>
                  <a:cubicBezTo>
                    <a:pt x="505" y="27"/>
                    <a:pt x="505" y="27"/>
                    <a:pt x="505" y="27"/>
                  </a:cubicBezTo>
                  <a:cubicBezTo>
                    <a:pt x="463" y="76"/>
                    <a:pt x="463" y="76"/>
                    <a:pt x="463" y="76"/>
                  </a:cubicBezTo>
                  <a:cubicBezTo>
                    <a:pt x="450" y="72"/>
                    <a:pt x="438" y="68"/>
                    <a:pt x="425" y="66"/>
                  </a:cubicBezTo>
                  <a:cubicBezTo>
                    <a:pt x="413" y="3"/>
                    <a:pt x="413" y="3"/>
                    <a:pt x="413" y="3"/>
                  </a:cubicBezTo>
                  <a:cubicBezTo>
                    <a:pt x="367" y="0"/>
                    <a:pt x="367" y="0"/>
                    <a:pt x="367" y="0"/>
                  </a:cubicBezTo>
                  <a:cubicBezTo>
                    <a:pt x="347" y="60"/>
                    <a:pt x="347" y="60"/>
                    <a:pt x="347" y="60"/>
                  </a:cubicBezTo>
                  <a:cubicBezTo>
                    <a:pt x="332" y="61"/>
                    <a:pt x="318" y="63"/>
                    <a:pt x="304" y="66"/>
                  </a:cubicBezTo>
                  <a:cubicBezTo>
                    <a:pt x="269" y="13"/>
                    <a:pt x="269" y="13"/>
                    <a:pt x="269" y="13"/>
                  </a:cubicBezTo>
                  <a:cubicBezTo>
                    <a:pt x="225" y="28"/>
                    <a:pt x="225" y="28"/>
                    <a:pt x="225" y="28"/>
                  </a:cubicBezTo>
                  <a:cubicBezTo>
                    <a:pt x="230" y="91"/>
                    <a:pt x="230" y="91"/>
                    <a:pt x="230" y="91"/>
                  </a:cubicBezTo>
                  <a:cubicBezTo>
                    <a:pt x="218" y="97"/>
                    <a:pt x="207" y="103"/>
                    <a:pt x="196" y="111"/>
                  </a:cubicBezTo>
                  <a:cubicBezTo>
                    <a:pt x="144" y="75"/>
                    <a:pt x="144" y="75"/>
                    <a:pt x="144" y="75"/>
                  </a:cubicBezTo>
                  <a:cubicBezTo>
                    <a:pt x="109" y="105"/>
                    <a:pt x="109" y="105"/>
                    <a:pt x="109" y="105"/>
                  </a:cubicBezTo>
                  <a:cubicBezTo>
                    <a:pt x="137" y="162"/>
                    <a:pt x="137" y="162"/>
                    <a:pt x="137" y="162"/>
                  </a:cubicBezTo>
                  <a:cubicBezTo>
                    <a:pt x="128" y="173"/>
                    <a:pt x="119" y="184"/>
                    <a:pt x="111" y="196"/>
                  </a:cubicBezTo>
                  <a:cubicBezTo>
                    <a:pt x="48" y="183"/>
                    <a:pt x="48" y="183"/>
                    <a:pt x="48" y="183"/>
                  </a:cubicBezTo>
                  <a:cubicBezTo>
                    <a:pt x="27" y="225"/>
                    <a:pt x="27" y="225"/>
                    <a:pt x="27" y="225"/>
                  </a:cubicBezTo>
                  <a:cubicBezTo>
                    <a:pt x="76" y="267"/>
                    <a:pt x="76" y="267"/>
                    <a:pt x="76" y="267"/>
                  </a:cubicBezTo>
                  <a:cubicBezTo>
                    <a:pt x="72" y="279"/>
                    <a:pt x="69" y="292"/>
                    <a:pt x="66" y="304"/>
                  </a:cubicBezTo>
                  <a:cubicBezTo>
                    <a:pt x="3" y="316"/>
                    <a:pt x="3" y="316"/>
                    <a:pt x="3" y="316"/>
                  </a:cubicBezTo>
                  <a:cubicBezTo>
                    <a:pt x="0" y="362"/>
                    <a:pt x="0" y="362"/>
                    <a:pt x="0" y="362"/>
                  </a:cubicBezTo>
                  <a:cubicBezTo>
                    <a:pt x="61" y="383"/>
                    <a:pt x="61" y="383"/>
                    <a:pt x="61" y="383"/>
                  </a:cubicBezTo>
                  <a:cubicBezTo>
                    <a:pt x="62" y="397"/>
                    <a:pt x="63" y="411"/>
                    <a:pt x="66" y="425"/>
                  </a:cubicBezTo>
                  <a:cubicBezTo>
                    <a:pt x="13" y="460"/>
                    <a:pt x="13" y="460"/>
                    <a:pt x="13" y="460"/>
                  </a:cubicBezTo>
                  <a:cubicBezTo>
                    <a:pt x="28" y="504"/>
                    <a:pt x="28" y="504"/>
                    <a:pt x="28" y="504"/>
                  </a:cubicBezTo>
                  <a:cubicBezTo>
                    <a:pt x="92" y="499"/>
                    <a:pt x="92" y="499"/>
                    <a:pt x="92" y="499"/>
                  </a:cubicBezTo>
                  <a:cubicBezTo>
                    <a:pt x="97" y="511"/>
                    <a:pt x="104" y="522"/>
                    <a:pt x="111" y="533"/>
                  </a:cubicBezTo>
                  <a:cubicBezTo>
                    <a:pt x="75" y="586"/>
                    <a:pt x="75" y="586"/>
                    <a:pt x="75" y="586"/>
                  </a:cubicBezTo>
                  <a:cubicBezTo>
                    <a:pt x="106" y="621"/>
                    <a:pt x="106" y="621"/>
                    <a:pt x="106" y="621"/>
                  </a:cubicBezTo>
                  <a:cubicBezTo>
                    <a:pt x="163" y="592"/>
                    <a:pt x="163" y="592"/>
                    <a:pt x="163" y="592"/>
                  </a:cubicBezTo>
                  <a:cubicBezTo>
                    <a:pt x="173" y="602"/>
                    <a:pt x="185" y="611"/>
                    <a:pt x="197" y="619"/>
                  </a:cubicBezTo>
                  <a:cubicBezTo>
                    <a:pt x="184" y="682"/>
                    <a:pt x="184" y="682"/>
                    <a:pt x="184" y="682"/>
                  </a:cubicBezTo>
                  <a:cubicBezTo>
                    <a:pt x="225" y="702"/>
                    <a:pt x="225" y="702"/>
                    <a:pt x="225" y="702"/>
                  </a:cubicBezTo>
                  <a:cubicBezTo>
                    <a:pt x="267" y="653"/>
                    <a:pt x="267" y="653"/>
                    <a:pt x="267" y="653"/>
                  </a:cubicBezTo>
                  <a:cubicBezTo>
                    <a:pt x="280" y="657"/>
                    <a:pt x="292" y="661"/>
                    <a:pt x="305" y="663"/>
                  </a:cubicBezTo>
                  <a:cubicBezTo>
                    <a:pt x="317" y="726"/>
                    <a:pt x="317" y="726"/>
                    <a:pt x="317" y="726"/>
                  </a:cubicBezTo>
                  <a:cubicBezTo>
                    <a:pt x="363" y="729"/>
                    <a:pt x="363" y="729"/>
                    <a:pt x="363" y="729"/>
                  </a:cubicBezTo>
                  <a:cubicBezTo>
                    <a:pt x="383" y="669"/>
                    <a:pt x="383" y="669"/>
                    <a:pt x="383" y="669"/>
                  </a:cubicBezTo>
                  <a:cubicBezTo>
                    <a:pt x="397" y="668"/>
                    <a:pt x="412" y="666"/>
                    <a:pt x="426" y="663"/>
                  </a:cubicBezTo>
                  <a:close/>
                  <a:moveTo>
                    <a:pt x="262" y="575"/>
                  </a:moveTo>
                  <a:cubicBezTo>
                    <a:pt x="146" y="518"/>
                    <a:pt x="97" y="377"/>
                    <a:pt x="154" y="261"/>
                  </a:cubicBezTo>
                  <a:cubicBezTo>
                    <a:pt x="211" y="145"/>
                    <a:pt x="352" y="97"/>
                    <a:pt x="468" y="154"/>
                  </a:cubicBezTo>
                  <a:cubicBezTo>
                    <a:pt x="584" y="211"/>
                    <a:pt x="632" y="351"/>
                    <a:pt x="575" y="468"/>
                  </a:cubicBezTo>
                  <a:cubicBezTo>
                    <a:pt x="518" y="584"/>
                    <a:pt x="378" y="632"/>
                    <a:pt x="262" y="575"/>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2">
              <a:extLst>
                <a:ext uri="{FF2B5EF4-FFF2-40B4-BE49-F238E27FC236}">
                  <a16:creationId xmlns:a16="http://schemas.microsoft.com/office/drawing/2014/main" id="{9B5DFEC8-08F2-004A-AF0C-8B19D5E31831}"/>
                </a:ext>
                <a:ext uri="{C183D7F6-B498-43B3-948B-1728B52AA6E4}">
                  <adec:decorative xmlns:adec="http://schemas.microsoft.com/office/drawing/2017/decorative" val="1"/>
                </a:ext>
              </a:extLst>
            </p:cNvPr>
            <p:cNvSpPr>
              <a:spLocks noEditPoints="1"/>
            </p:cNvSpPr>
            <p:nvPr/>
          </p:nvSpPr>
          <p:spPr bwMode="auto">
            <a:xfrm>
              <a:off x="2280878" y="3668627"/>
              <a:ext cx="1547283" cy="1548793"/>
            </a:xfrm>
            <a:custGeom>
              <a:avLst/>
              <a:gdLst>
                <a:gd name="T0" fmla="*/ 435 w 727"/>
                <a:gd name="T1" fmla="*/ 721 h 727"/>
                <a:gd name="T2" fmla="*/ 479 w 727"/>
                <a:gd name="T3" fmla="*/ 645 h 727"/>
                <a:gd name="T4" fmla="*/ 564 w 727"/>
                <a:gd name="T5" fmla="*/ 668 h 727"/>
                <a:gd name="T6" fmla="*/ 577 w 727"/>
                <a:gd name="T7" fmla="*/ 581 h 727"/>
                <a:gd name="T8" fmla="*/ 668 w 727"/>
                <a:gd name="T9" fmla="*/ 566 h 727"/>
                <a:gd name="T10" fmla="*/ 645 w 727"/>
                <a:gd name="T11" fmla="*/ 481 h 727"/>
                <a:gd name="T12" fmla="*/ 721 w 727"/>
                <a:gd name="T13" fmla="*/ 436 h 727"/>
                <a:gd name="T14" fmla="*/ 668 w 727"/>
                <a:gd name="T15" fmla="*/ 366 h 727"/>
                <a:gd name="T16" fmla="*/ 721 w 727"/>
                <a:gd name="T17" fmla="*/ 292 h 727"/>
                <a:gd name="T18" fmla="*/ 645 w 727"/>
                <a:gd name="T19" fmla="*/ 247 h 727"/>
                <a:gd name="T20" fmla="*/ 668 w 727"/>
                <a:gd name="T21" fmla="*/ 162 h 727"/>
                <a:gd name="T22" fmla="*/ 581 w 727"/>
                <a:gd name="T23" fmla="*/ 150 h 727"/>
                <a:gd name="T24" fmla="*/ 566 w 727"/>
                <a:gd name="T25" fmla="*/ 59 h 727"/>
                <a:gd name="T26" fmla="*/ 481 w 727"/>
                <a:gd name="T27" fmla="*/ 82 h 727"/>
                <a:gd name="T28" fmla="*/ 436 w 727"/>
                <a:gd name="T29" fmla="*/ 6 h 727"/>
                <a:gd name="T30" fmla="*/ 366 w 727"/>
                <a:gd name="T31" fmla="*/ 58 h 727"/>
                <a:gd name="T32" fmla="*/ 292 w 727"/>
                <a:gd name="T33" fmla="*/ 6 h 727"/>
                <a:gd name="T34" fmla="*/ 247 w 727"/>
                <a:gd name="T35" fmla="*/ 81 h 727"/>
                <a:gd name="T36" fmla="*/ 162 w 727"/>
                <a:gd name="T37" fmla="*/ 59 h 727"/>
                <a:gd name="T38" fmla="*/ 150 w 727"/>
                <a:gd name="T39" fmla="*/ 146 h 727"/>
                <a:gd name="T40" fmla="*/ 59 w 727"/>
                <a:gd name="T41" fmla="*/ 161 h 727"/>
                <a:gd name="T42" fmla="*/ 82 w 727"/>
                <a:gd name="T43" fmla="*/ 246 h 727"/>
                <a:gd name="T44" fmla="*/ 6 w 727"/>
                <a:gd name="T45" fmla="*/ 290 h 727"/>
                <a:gd name="T46" fmla="*/ 59 w 727"/>
                <a:gd name="T47" fmla="*/ 361 h 727"/>
                <a:gd name="T48" fmla="*/ 6 w 727"/>
                <a:gd name="T49" fmla="*/ 435 h 727"/>
                <a:gd name="T50" fmla="*/ 82 w 727"/>
                <a:gd name="T51" fmla="*/ 479 h 727"/>
                <a:gd name="T52" fmla="*/ 59 w 727"/>
                <a:gd name="T53" fmla="*/ 564 h 727"/>
                <a:gd name="T54" fmla="*/ 146 w 727"/>
                <a:gd name="T55" fmla="*/ 577 h 727"/>
                <a:gd name="T56" fmla="*/ 161 w 727"/>
                <a:gd name="T57" fmla="*/ 667 h 727"/>
                <a:gd name="T58" fmla="*/ 246 w 727"/>
                <a:gd name="T59" fmla="*/ 645 h 727"/>
                <a:gd name="T60" fmla="*/ 290 w 727"/>
                <a:gd name="T61" fmla="*/ 721 h 727"/>
                <a:gd name="T62" fmla="*/ 361 w 727"/>
                <a:gd name="T63" fmla="*/ 668 h 727"/>
                <a:gd name="T64" fmla="*/ 246 w 727"/>
                <a:gd name="T65" fmla="*/ 566 h 727"/>
                <a:gd name="T66" fmla="*/ 481 w 727"/>
                <a:gd name="T67" fmla="*/ 160 h 727"/>
                <a:gd name="T68" fmla="*/ 246 w 727"/>
                <a:gd name="T69" fmla="*/ 56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7">
                  <a:moveTo>
                    <a:pt x="404" y="665"/>
                  </a:moveTo>
                  <a:cubicBezTo>
                    <a:pt x="435" y="721"/>
                    <a:pt x="435" y="721"/>
                    <a:pt x="435" y="721"/>
                  </a:cubicBezTo>
                  <a:cubicBezTo>
                    <a:pt x="480" y="709"/>
                    <a:pt x="480" y="709"/>
                    <a:pt x="480" y="709"/>
                  </a:cubicBezTo>
                  <a:cubicBezTo>
                    <a:pt x="479" y="645"/>
                    <a:pt x="479" y="645"/>
                    <a:pt x="479" y="645"/>
                  </a:cubicBezTo>
                  <a:cubicBezTo>
                    <a:pt x="491" y="640"/>
                    <a:pt x="503" y="634"/>
                    <a:pt x="514" y="628"/>
                  </a:cubicBezTo>
                  <a:cubicBezTo>
                    <a:pt x="564" y="668"/>
                    <a:pt x="564" y="668"/>
                    <a:pt x="564" y="668"/>
                  </a:cubicBezTo>
                  <a:cubicBezTo>
                    <a:pt x="601" y="640"/>
                    <a:pt x="601" y="640"/>
                    <a:pt x="601" y="640"/>
                  </a:cubicBezTo>
                  <a:cubicBezTo>
                    <a:pt x="577" y="581"/>
                    <a:pt x="577" y="581"/>
                    <a:pt x="577" y="581"/>
                  </a:cubicBezTo>
                  <a:cubicBezTo>
                    <a:pt x="587" y="571"/>
                    <a:pt x="597" y="560"/>
                    <a:pt x="605" y="548"/>
                  </a:cubicBezTo>
                  <a:cubicBezTo>
                    <a:pt x="668" y="566"/>
                    <a:pt x="668" y="566"/>
                    <a:pt x="668" y="566"/>
                  </a:cubicBezTo>
                  <a:cubicBezTo>
                    <a:pt x="691" y="526"/>
                    <a:pt x="691" y="526"/>
                    <a:pt x="691" y="526"/>
                  </a:cubicBezTo>
                  <a:cubicBezTo>
                    <a:pt x="645" y="481"/>
                    <a:pt x="645" y="481"/>
                    <a:pt x="645" y="481"/>
                  </a:cubicBezTo>
                  <a:cubicBezTo>
                    <a:pt x="650" y="468"/>
                    <a:pt x="654" y="456"/>
                    <a:pt x="657" y="444"/>
                  </a:cubicBezTo>
                  <a:cubicBezTo>
                    <a:pt x="721" y="436"/>
                    <a:pt x="721" y="436"/>
                    <a:pt x="721" y="436"/>
                  </a:cubicBezTo>
                  <a:cubicBezTo>
                    <a:pt x="727" y="390"/>
                    <a:pt x="727" y="390"/>
                    <a:pt x="727" y="390"/>
                  </a:cubicBezTo>
                  <a:cubicBezTo>
                    <a:pt x="668" y="366"/>
                    <a:pt x="668" y="366"/>
                    <a:pt x="668" y="366"/>
                  </a:cubicBezTo>
                  <a:cubicBezTo>
                    <a:pt x="668" y="352"/>
                    <a:pt x="667" y="337"/>
                    <a:pt x="666" y="323"/>
                  </a:cubicBezTo>
                  <a:cubicBezTo>
                    <a:pt x="721" y="292"/>
                    <a:pt x="721" y="292"/>
                    <a:pt x="721" y="292"/>
                  </a:cubicBezTo>
                  <a:cubicBezTo>
                    <a:pt x="709" y="247"/>
                    <a:pt x="709" y="247"/>
                    <a:pt x="709" y="247"/>
                  </a:cubicBezTo>
                  <a:cubicBezTo>
                    <a:pt x="645" y="247"/>
                    <a:pt x="645" y="247"/>
                    <a:pt x="645" y="247"/>
                  </a:cubicBezTo>
                  <a:cubicBezTo>
                    <a:pt x="640" y="235"/>
                    <a:pt x="635" y="224"/>
                    <a:pt x="628" y="212"/>
                  </a:cubicBezTo>
                  <a:cubicBezTo>
                    <a:pt x="668" y="162"/>
                    <a:pt x="668" y="162"/>
                    <a:pt x="668" y="162"/>
                  </a:cubicBezTo>
                  <a:cubicBezTo>
                    <a:pt x="640" y="125"/>
                    <a:pt x="640" y="125"/>
                    <a:pt x="640" y="125"/>
                  </a:cubicBezTo>
                  <a:cubicBezTo>
                    <a:pt x="581" y="150"/>
                    <a:pt x="581" y="150"/>
                    <a:pt x="581" y="150"/>
                  </a:cubicBezTo>
                  <a:cubicBezTo>
                    <a:pt x="571" y="140"/>
                    <a:pt x="560" y="130"/>
                    <a:pt x="549" y="121"/>
                  </a:cubicBezTo>
                  <a:cubicBezTo>
                    <a:pt x="566" y="59"/>
                    <a:pt x="566" y="59"/>
                    <a:pt x="566" y="59"/>
                  </a:cubicBezTo>
                  <a:cubicBezTo>
                    <a:pt x="526" y="36"/>
                    <a:pt x="526" y="36"/>
                    <a:pt x="526" y="36"/>
                  </a:cubicBezTo>
                  <a:cubicBezTo>
                    <a:pt x="481" y="82"/>
                    <a:pt x="481" y="82"/>
                    <a:pt x="481" y="82"/>
                  </a:cubicBezTo>
                  <a:cubicBezTo>
                    <a:pt x="469" y="77"/>
                    <a:pt x="456" y="73"/>
                    <a:pt x="444" y="69"/>
                  </a:cubicBezTo>
                  <a:cubicBezTo>
                    <a:pt x="436" y="6"/>
                    <a:pt x="436" y="6"/>
                    <a:pt x="436" y="6"/>
                  </a:cubicBezTo>
                  <a:cubicBezTo>
                    <a:pt x="391" y="0"/>
                    <a:pt x="391" y="0"/>
                    <a:pt x="391" y="0"/>
                  </a:cubicBezTo>
                  <a:cubicBezTo>
                    <a:pt x="366" y="58"/>
                    <a:pt x="366" y="58"/>
                    <a:pt x="366" y="58"/>
                  </a:cubicBezTo>
                  <a:cubicBezTo>
                    <a:pt x="352" y="58"/>
                    <a:pt x="337" y="59"/>
                    <a:pt x="323" y="61"/>
                  </a:cubicBezTo>
                  <a:cubicBezTo>
                    <a:pt x="292" y="6"/>
                    <a:pt x="292" y="6"/>
                    <a:pt x="292" y="6"/>
                  </a:cubicBezTo>
                  <a:cubicBezTo>
                    <a:pt x="247" y="18"/>
                    <a:pt x="247" y="18"/>
                    <a:pt x="247" y="18"/>
                  </a:cubicBezTo>
                  <a:cubicBezTo>
                    <a:pt x="247" y="81"/>
                    <a:pt x="247" y="81"/>
                    <a:pt x="247" y="81"/>
                  </a:cubicBezTo>
                  <a:cubicBezTo>
                    <a:pt x="235" y="86"/>
                    <a:pt x="224" y="92"/>
                    <a:pt x="212" y="98"/>
                  </a:cubicBezTo>
                  <a:cubicBezTo>
                    <a:pt x="162" y="59"/>
                    <a:pt x="162" y="59"/>
                    <a:pt x="162" y="59"/>
                  </a:cubicBezTo>
                  <a:cubicBezTo>
                    <a:pt x="125" y="87"/>
                    <a:pt x="125" y="87"/>
                    <a:pt x="125" y="87"/>
                  </a:cubicBezTo>
                  <a:cubicBezTo>
                    <a:pt x="150" y="146"/>
                    <a:pt x="150" y="146"/>
                    <a:pt x="150" y="146"/>
                  </a:cubicBezTo>
                  <a:cubicBezTo>
                    <a:pt x="140" y="156"/>
                    <a:pt x="130" y="166"/>
                    <a:pt x="121" y="178"/>
                  </a:cubicBezTo>
                  <a:cubicBezTo>
                    <a:pt x="59" y="161"/>
                    <a:pt x="59" y="161"/>
                    <a:pt x="59" y="161"/>
                  </a:cubicBezTo>
                  <a:cubicBezTo>
                    <a:pt x="36" y="201"/>
                    <a:pt x="36" y="201"/>
                    <a:pt x="36" y="201"/>
                  </a:cubicBezTo>
                  <a:cubicBezTo>
                    <a:pt x="82" y="246"/>
                    <a:pt x="82" y="246"/>
                    <a:pt x="82" y="246"/>
                  </a:cubicBezTo>
                  <a:cubicBezTo>
                    <a:pt x="77" y="258"/>
                    <a:pt x="73" y="270"/>
                    <a:pt x="69" y="283"/>
                  </a:cubicBezTo>
                  <a:cubicBezTo>
                    <a:pt x="6" y="290"/>
                    <a:pt x="6" y="290"/>
                    <a:pt x="6" y="290"/>
                  </a:cubicBezTo>
                  <a:cubicBezTo>
                    <a:pt x="0" y="336"/>
                    <a:pt x="0" y="336"/>
                    <a:pt x="0" y="336"/>
                  </a:cubicBezTo>
                  <a:cubicBezTo>
                    <a:pt x="59" y="361"/>
                    <a:pt x="59" y="361"/>
                    <a:pt x="59" y="361"/>
                  </a:cubicBezTo>
                  <a:cubicBezTo>
                    <a:pt x="59" y="375"/>
                    <a:pt x="59" y="389"/>
                    <a:pt x="61" y="403"/>
                  </a:cubicBezTo>
                  <a:cubicBezTo>
                    <a:pt x="6" y="435"/>
                    <a:pt x="6" y="435"/>
                    <a:pt x="6" y="435"/>
                  </a:cubicBezTo>
                  <a:cubicBezTo>
                    <a:pt x="18" y="480"/>
                    <a:pt x="18" y="480"/>
                    <a:pt x="18" y="480"/>
                  </a:cubicBezTo>
                  <a:cubicBezTo>
                    <a:pt x="82" y="479"/>
                    <a:pt x="82" y="479"/>
                    <a:pt x="82" y="479"/>
                  </a:cubicBezTo>
                  <a:cubicBezTo>
                    <a:pt x="87" y="491"/>
                    <a:pt x="92" y="503"/>
                    <a:pt x="99" y="514"/>
                  </a:cubicBezTo>
                  <a:cubicBezTo>
                    <a:pt x="59" y="564"/>
                    <a:pt x="59" y="564"/>
                    <a:pt x="59" y="564"/>
                  </a:cubicBezTo>
                  <a:cubicBezTo>
                    <a:pt x="87" y="601"/>
                    <a:pt x="87" y="601"/>
                    <a:pt x="87" y="601"/>
                  </a:cubicBezTo>
                  <a:cubicBezTo>
                    <a:pt x="146" y="577"/>
                    <a:pt x="146" y="577"/>
                    <a:pt x="146" y="577"/>
                  </a:cubicBezTo>
                  <a:cubicBezTo>
                    <a:pt x="156" y="587"/>
                    <a:pt x="167" y="596"/>
                    <a:pt x="178" y="605"/>
                  </a:cubicBezTo>
                  <a:cubicBezTo>
                    <a:pt x="161" y="667"/>
                    <a:pt x="161" y="667"/>
                    <a:pt x="161" y="667"/>
                  </a:cubicBezTo>
                  <a:cubicBezTo>
                    <a:pt x="201" y="691"/>
                    <a:pt x="201" y="691"/>
                    <a:pt x="201" y="691"/>
                  </a:cubicBezTo>
                  <a:cubicBezTo>
                    <a:pt x="246" y="645"/>
                    <a:pt x="246" y="645"/>
                    <a:pt x="246" y="645"/>
                  </a:cubicBezTo>
                  <a:cubicBezTo>
                    <a:pt x="258" y="650"/>
                    <a:pt x="271" y="654"/>
                    <a:pt x="283" y="657"/>
                  </a:cubicBezTo>
                  <a:cubicBezTo>
                    <a:pt x="290" y="721"/>
                    <a:pt x="290" y="721"/>
                    <a:pt x="290" y="721"/>
                  </a:cubicBezTo>
                  <a:cubicBezTo>
                    <a:pt x="336" y="727"/>
                    <a:pt x="336" y="727"/>
                    <a:pt x="336" y="727"/>
                  </a:cubicBezTo>
                  <a:cubicBezTo>
                    <a:pt x="361" y="668"/>
                    <a:pt x="361" y="668"/>
                    <a:pt x="361" y="668"/>
                  </a:cubicBezTo>
                  <a:cubicBezTo>
                    <a:pt x="375" y="668"/>
                    <a:pt x="389" y="667"/>
                    <a:pt x="404" y="665"/>
                  </a:cubicBezTo>
                  <a:close/>
                  <a:moveTo>
                    <a:pt x="246" y="566"/>
                  </a:moveTo>
                  <a:cubicBezTo>
                    <a:pt x="134" y="501"/>
                    <a:pt x="96" y="358"/>
                    <a:pt x="160" y="246"/>
                  </a:cubicBezTo>
                  <a:cubicBezTo>
                    <a:pt x="225" y="134"/>
                    <a:pt x="369" y="95"/>
                    <a:pt x="481" y="160"/>
                  </a:cubicBezTo>
                  <a:cubicBezTo>
                    <a:pt x="593" y="225"/>
                    <a:pt x="631" y="368"/>
                    <a:pt x="566" y="481"/>
                  </a:cubicBezTo>
                  <a:cubicBezTo>
                    <a:pt x="502" y="593"/>
                    <a:pt x="358" y="631"/>
                    <a:pt x="246" y="566"/>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4">
              <a:extLst>
                <a:ext uri="{FF2B5EF4-FFF2-40B4-BE49-F238E27FC236}">
                  <a16:creationId xmlns:a16="http://schemas.microsoft.com/office/drawing/2014/main" id="{6F4832B4-B85E-8C41-87CE-5F097508E3B1}"/>
                </a:ext>
                <a:ext uri="{C183D7F6-B498-43B3-948B-1728B52AA6E4}">
                  <adec:decorative xmlns:adec="http://schemas.microsoft.com/office/drawing/2017/decorative" val="1"/>
                </a:ext>
              </a:extLst>
            </p:cNvPr>
            <p:cNvSpPr>
              <a:spLocks noEditPoints="1"/>
            </p:cNvSpPr>
            <p:nvPr/>
          </p:nvSpPr>
          <p:spPr bwMode="auto">
            <a:xfrm>
              <a:off x="1216648" y="2359853"/>
              <a:ext cx="1547283" cy="1550301"/>
            </a:xfrm>
            <a:custGeom>
              <a:avLst/>
              <a:gdLst>
                <a:gd name="T0" fmla="*/ 435 w 727"/>
                <a:gd name="T1" fmla="*/ 722 h 728"/>
                <a:gd name="T2" fmla="*/ 479 w 727"/>
                <a:gd name="T3" fmla="*/ 646 h 728"/>
                <a:gd name="T4" fmla="*/ 565 w 727"/>
                <a:gd name="T5" fmla="*/ 668 h 728"/>
                <a:gd name="T6" fmla="*/ 577 w 727"/>
                <a:gd name="T7" fmla="*/ 582 h 728"/>
                <a:gd name="T8" fmla="*/ 668 w 727"/>
                <a:gd name="T9" fmla="*/ 567 h 728"/>
                <a:gd name="T10" fmla="*/ 645 w 727"/>
                <a:gd name="T11" fmla="*/ 481 h 728"/>
                <a:gd name="T12" fmla="*/ 721 w 727"/>
                <a:gd name="T13" fmla="*/ 437 h 728"/>
                <a:gd name="T14" fmla="*/ 668 w 727"/>
                <a:gd name="T15" fmla="*/ 367 h 728"/>
                <a:gd name="T16" fmla="*/ 721 w 727"/>
                <a:gd name="T17" fmla="*/ 293 h 728"/>
                <a:gd name="T18" fmla="*/ 645 w 727"/>
                <a:gd name="T19" fmla="*/ 248 h 728"/>
                <a:gd name="T20" fmla="*/ 668 w 727"/>
                <a:gd name="T21" fmla="*/ 163 h 728"/>
                <a:gd name="T22" fmla="*/ 581 w 727"/>
                <a:gd name="T23" fmla="*/ 151 h 728"/>
                <a:gd name="T24" fmla="*/ 566 w 727"/>
                <a:gd name="T25" fmla="*/ 60 h 728"/>
                <a:gd name="T26" fmla="*/ 481 w 727"/>
                <a:gd name="T27" fmla="*/ 83 h 728"/>
                <a:gd name="T28" fmla="*/ 436 w 727"/>
                <a:gd name="T29" fmla="*/ 7 h 728"/>
                <a:gd name="T30" fmla="*/ 366 w 727"/>
                <a:gd name="T31" fmla="*/ 59 h 728"/>
                <a:gd name="T32" fmla="*/ 292 w 727"/>
                <a:gd name="T33" fmla="*/ 7 h 728"/>
                <a:gd name="T34" fmla="*/ 247 w 727"/>
                <a:gd name="T35" fmla="*/ 82 h 728"/>
                <a:gd name="T36" fmla="*/ 162 w 727"/>
                <a:gd name="T37" fmla="*/ 60 h 728"/>
                <a:gd name="T38" fmla="*/ 150 w 727"/>
                <a:gd name="T39" fmla="*/ 147 h 728"/>
                <a:gd name="T40" fmla="*/ 59 w 727"/>
                <a:gd name="T41" fmla="*/ 162 h 728"/>
                <a:gd name="T42" fmla="*/ 82 w 727"/>
                <a:gd name="T43" fmla="*/ 247 h 728"/>
                <a:gd name="T44" fmla="*/ 6 w 727"/>
                <a:gd name="T45" fmla="*/ 291 h 728"/>
                <a:gd name="T46" fmla="*/ 59 w 727"/>
                <a:gd name="T47" fmla="*/ 361 h 728"/>
                <a:gd name="T48" fmla="*/ 6 w 727"/>
                <a:gd name="T49" fmla="*/ 436 h 728"/>
                <a:gd name="T50" fmla="*/ 82 w 727"/>
                <a:gd name="T51" fmla="*/ 480 h 728"/>
                <a:gd name="T52" fmla="*/ 59 w 727"/>
                <a:gd name="T53" fmla="*/ 565 h 728"/>
                <a:gd name="T54" fmla="*/ 146 w 727"/>
                <a:gd name="T55" fmla="*/ 578 h 728"/>
                <a:gd name="T56" fmla="*/ 161 w 727"/>
                <a:gd name="T57" fmla="*/ 668 h 728"/>
                <a:gd name="T58" fmla="*/ 246 w 727"/>
                <a:gd name="T59" fmla="*/ 645 h 728"/>
                <a:gd name="T60" fmla="*/ 290 w 727"/>
                <a:gd name="T61" fmla="*/ 721 h 728"/>
                <a:gd name="T62" fmla="*/ 361 w 727"/>
                <a:gd name="T63" fmla="*/ 669 h 728"/>
                <a:gd name="T64" fmla="*/ 246 w 727"/>
                <a:gd name="T65" fmla="*/ 567 h 728"/>
                <a:gd name="T66" fmla="*/ 481 w 727"/>
                <a:gd name="T67" fmla="*/ 161 h 728"/>
                <a:gd name="T68" fmla="*/ 246 w 727"/>
                <a:gd name="T69" fmla="*/ 56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8">
                  <a:moveTo>
                    <a:pt x="404" y="666"/>
                  </a:moveTo>
                  <a:cubicBezTo>
                    <a:pt x="435" y="722"/>
                    <a:pt x="435" y="722"/>
                    <a:pt x="435" y="722"/>
                  </a:cubicBezTo>
                  <a:cubicBezTo>
                    <a:pt x="480" y="710"/>
                    <a:pt x="480" y="710"/>
                    <a:pt x="480" y="710"/>
                  </a:cubicBezTo>
                  <a:cubicBezTo>
                    <a:pt x="479" y="646"/>
                    <a:pt x="479" y="646"/>
                    <a:pt x="479" y="646"/>
                  </a:cubicBezTo>
                  <a:cubicBezTo>
                    <a:pt x="491" y="641"/>
                    <a:pt x="503" y="635"/>
                    <a:pt x="514" y="629"/>
                  </a:cubicBezTo>
                  <a:cubicBezTo>
                    <a:pt x="565" y="668"/>
                    <a:pt x="565" y="668"/>
                    <a:pt x="565" y="668"/>
                  </a:cubicBezTo>
                  <a:cubicBezTo>
                    <a:pt x="601" y="640"/>
                    <a:pt x="601" y="640"/>
                    <a:pt x="601" y="640"/>
                  </a:cubicBezTo>
                  <a:cubicBezTo>
                    <a:pt x="577" y="582"/>
                    <a:pt x="577" y="582"/>
                    <a:pt x="577" y="582"/>
                  </a:cubicBezTo>
                  <a:cubicBezTo>
                    <a:pt x="587" y="572"/>
                    <a:pt x="597" y="561"/>
                    <a:pt x="605" y="549"/>
                  </a:cubicBezTo>
                  <a:cubicBezTo>
                    <a:pt x="668" y="567"/>
                    <a:pt x="668" y="567"/>
                    <a:pt x="668" y="567"/>
                  </a:cubicBezTo>
                  <a:cubicBezTo>
                    <a:pt x="691" y="527"/>
                    <a:pt x="691" y="527"/>
                    <a:pt x="691" y="527"/>
                  </a:cubicBezTo>
                  <a:cubicBezTo>
                    <a:pt x="645" y="481"/>
                    <a:pt x="645" y="481"/>
                    <a:pt x="645" y="481"/>
                  </a:cubicBezTo>
                  <a:cubicBezTo>
                    <a:pt x="650" y="469"/>
                    <a:pt x="654" y="457"/>
                    <a:pt x="657" y="445"/>
                  </a:cubicBezTo>
                  <a:cubicBezTo>
                    <a:pt x="721" y="437"/>
                    <a:pt x="721" y="437"/>
                    <a:pt x="721" y="437"/>
                  </a:cubicBezTo>
                  <a:cubicBezTo>
                    <a:pt x="727" y="391"/>
                    <a:pt x="727" y="391"/>
                    <a:pt x="727" y="391"/>
                  </a:cubicBezTo>
                  <a:cubicBezTo>
                    <a:pt x="668" y="367"/>
                    <a:pt x="668" y="367"/>
                    <a:pt x="668" y="367"/>
                  </a:cubicBezTo>
                  <a:cubicBezTo>
                    <a:pt x="668" y="352"/>
                    <a:pt x="667" y="338"/>
                    <a:pt x="666" y="324"/>
                  </a:cubicBezTo>
                  <a:cubicBezTo>
                    <a:pt x="721" y="293"/>
                    <a:pt x="721" y="293"/>
                    <a:pt x="721" y="293"/>
                  </a:cubicBezTo>
                  <a:cubicBezTo>
                    <a:pt x="709" y="248"/>
                    <a:pt x="709" y="248"/>
                    <a:pt x="709" y="248"/>
                  </a:cubicBezTo>
                  <a:cubicBezTo>
                    <a:pt x="645" y="248"/>
                    <a:pt x="645" y="248"/>
                    <a:pt x="645" y="248"/>
                  </a:cubicBezTo>
                  <a:cubicBezTo>
                    <a:pt x="640" y="236"/>
                    <a:pt x="635" y="224"/>
                    <a:pt x="628" y="213"/>
                  </a:cubicBezTo>
                  <a:cubicBezTo>
                    <a:pt x="668" y="163"/>
                    <a:pt x="668" y="163"/>
                    <a:pt x="668" y="163"/>
                  </a:cubicBezTo>
                  <a:cubicBezTo>
                    <a:pt x="640" y="126"/>
                    <a:pt x="640" y="126"/>
                    <a:pt x="640" y="126"/>
                  </a:cubicBezTo>
                  <a:cubicBezTo>
                    <a:pt x="581" y="151"/>
                    <a:pt x="581" y="151"/>
                    <a:pt x="581" y="151"/>
                  </a:cubicBezTo>
                  <a:cubicBezTo>
                    <a:pt x="571" y="140"/>
                    <a:pt x="560" y="131"/>
                    <a:pt x="549" y="122"/>
                  </a:cubicBezTo>
                  <a:cubicBezTo>
                    <a:pt x="566" y="60"/>
                    <a:pt x="566" y="60"/>
                    <a:pt x="566" y="60"/>
                  </a:cubicBezTo>
                  <a:cubicBezTo>
                    <a:pt x="526" y="37"/>
                    <a:pt x="526" y="37"/>
                    <a:pt x="526" y="37"/>
                  </a:cubicBezTo>
                  <a:cubicBezTo>
                    <a:pt x="481" y="83"/>
                    <a:pt x="481" y="83"/>
                    <a:pt x="481" y="83"/>
                  </a:cubicBezTo>
                  <a:cubicBezTo>
                    <a:pt x="469" y="78"/>
                    <a:pt x="456" y="74"/>
                    <a:pt x="444" y="70"/>
                  </a:cubicBezTo>
                  <a:cubicBezTo>
                    <a:pt x="436" y="7"/>
                    <a:pt x="436" y="7"/>
                    <a:pt x="436" y="7"/>
                  </a:cubicBezTo>
                  <a:cubicBezTo>
                    <a:pt x="391" y="0"/>
                    <a:pt x="391" y="0"/>
                    <a:pt x="391" y="0"/>
                  </a:cubicBezTo>
                  <a:cubicBezTo>
                    <a:pt x="366" y="59"/>
                    <a:pt x="366" y="59"/>
                    <a:pt x="366" y="59"/>
                  </a:cubicBezTo>
                  <a:cubicBezTo>
                    <a:pt x="352" y="59"/>
                    <a:pt x="338" y="60"/>
                    <a:pt x="323" y="62"/>
                  </a:cubicBezTo>
                  <a:cubicBezTo>
                    <a:pt x="292" y="7"/>
                    <a:pt x="292" y="7"/>
                    <a:pt x="292" y="7"/>
                  </a:cubicBezTo>
                  <a:cubicBezTo>
                    <a:pt x="247" y="18"/>
                    <a:pt x="247" y="18"/>
                    <a:pt x="247" y="18"/>
                  </a:cubicBezTo>
                  <a:cubicBezTo>
                    <a:pt x="247" y="82"/>
                    <a:pt x="247" y="82"/>
                    <a:pt x="247" y="82"/>
                  </a:cubicBezTo>
                  <a:cubicBezTo>
                    <a:pt x="236" y="87"/>
                    <a:pt x="224" y="93"/>
                    <a:pt x="212" y="99"/>
                  </a:cubicBezTo>
                  <a:cubicBezTo>
                    <a:pt x="162" y="60"/>
                    <a:pt x="162" y="60"/>
                    <a:pt x="162" y="60"/>
                  </a:cubicBezTo>
                  <a:cubicBezTo>
                    <a:pt x="125" y="88"/>
                    <a:pt x="125" y="88"/>
                    <a:pt x="125" y="88"/>
                  </a:cubicBezTo>
                  <a:cubicBezTo>
                    <a:pt x="150" y="147"/>
                    <a:pt x="150" y="147"/>
                    <a:pt x="150" y="147"/>
                  </a:cubicBezTo>
                  <a:cubicBezTo>
                    <a:pt x="140" y="157"/>
                    <a:pt x="130" y="167"/>
                    <a:pt x="121" y="179"/>
                  </a:cubicBezTo>
                  <a:cubicBezTo>
                    <a:pt x="59" y="162"/>
                    <a:pt x="59" y="162"/>
                    <a:pt x="59" y="162"/>
                  </a:cubicBezTo>
                  <a:cubicBezTo>
                    <a:pt x="36" y="202"/>
                    <a:pt x="36" y="202"/>
                    <a:pt x="36" y="202"/>
                  </a:cubicBezTo>
                  <a:cubicBezTo>
                    <a:pt x="82" y="247"/>
                    <a:pt x="82" y="247"/>
                    <a:pt x="82" y="247"/>
                  </a:cubicBezTo>
                  <a:cubicBezTo>
                    <a:pt x="77" y="259"/>
                    <a:pt x="73" y="271"/>
                    <a:pt x="69" y="284"/>
                  </a:cubicBezTo>
                  <a:cubicBezTo>
                    <a:pt x="6" y="291"/>
                    <a:pt x="6" y="291"/>
                    <a:pt x="6" y="291"/>
                  </a:cubicBezTo>
                  <a:cubicBezTo>
                    <a:pt x="0" y="337"/>
                    <a:pt x="0" y="337"/>
                    <a:pt x="0" y="337"/>
                  </a:cubicBezTo>
                  <a:cubicBezTo>
                    <a:pt x="59" y="361"/>
                    <a:pt x="59" y="361"/>
                    <a:pt x="59" y="361"/>
                  </a:cubicBezTo>
                  <a:cubicBezTo>
                    <a:pt x="59" y="376"/>
                    <a:pt x="59" y="390"/>
                    <a:pt x="61" y="404"/>
                  </a:cubicBezTo>
                  <a:cubicBezTo>
                    <a:pt x="6" y="436"/>
                    <a:pt x="6" y="436"/>
                    <a:pt x="6" y="436"/>
                  </a:cubicBezTo>
                  <a:cubicBezTo>
                    <a:pt x="18" y="481"/>
                    <a:pt x="18" y="481"/>
                    <a:pt x="18" y="481"/>
                  </a:cubicBezTo>
                  <a:cubicBezTo>
                    <a:pt x="82" y="480"/>
                    <a:pt x="82" y="480"/>
                    <a:pt x="82" y="480"/>
                  </a:cubicBezTo>
                  <a:cubicBezTo>
                    <a:pt x="87" y="492"/>
                    <a:pt x="92" y="504"/>
                    <a:pt x="99" y="515"/>
                  </a:cubicBezTo>
                  <a:cubicBezTo>
                    <a:pt x="59" y="565"/>
                    <a:pt x="59" y="565"/>
                    <a:pt x="59" y="565"/>
                  </a:cubicBezTo>
                  <a:cubicBezTo>
                    <a:pt x="87" y="602"/>
                    <a:pt x="87" y="602"/>
                    <a:pt x="87" y="602"/>
                  </a:cubicBezTo>
                  <a:cubicBezTo>
                    <a:pt x="146" y="578"/>
                    <a:pt x="146" y="578"/>
                    <a:pt x="146" y="578"/>
                  </a:cubicBezTo>
                  <a:cubicBezTo>
                    <a:pt x="156" y="588"/>
                    <a:pt x="167" y="597"/>
                    <a:pt x="178" y="606"/>
                  </a:cubicBezTo>
                  <a:cubicBezTo>
                    <a:pt x="161" y="668"/>
                    <a:pt x="161" y="668"/>
                    <a:pt x="161" y="668"/>
                  </a:cubicBezTo>
                  <a:cubicBezTo>
                    <a:pt x="201" y="691"/>
                    <a:pt x="201" y="691"/>
                    <a:pt x="201" y="691"/>
                  </a:cubicBezTo>
                  <a:cubicBezTo>
                    <a:pt x="246" y="645"/>
                    <a:pt x="246" y="645"/>
                    <a:pt x="246" y="645"/>
                  </a:cubicBezTo>
                  <a:cubicBezTo>
                    <a:pt x="258" y="650"/>
                    <a:pt x="271" y="655"/>
                    <a:pt x="283" y="658"/>
                  </a:cubicBezTo>
                  <a:cubicBezTo>
                    <a:pt x="290" y="721"/>
                    <a:pt x="290" y="721"/>
                    <a:pt x="290" y="721"/>
                  </a:cubicBezTo>
                  <a:cubicBezTo>
                    <a:pt x="336" y="728"/>
                    <a:pt x="336" y="728"/>
                    <a:pt x="336" y="728"/>
                  </a:cubicBezTo>
                  <a:cubicBezTo>
                    <a:pt x="361" y="669"/>
                    <a:pt x="361" y="669"/>
                    <a:pt x="361" y="669"/>
                  </a:cubicBezTo>
                  <a:cubicBezTo>
                    <a:pt x="375" y="669"/>
                    <a:pt x="389" y="668"/>
                    <a:pt x="404" y="666"/>
                  </a:cubicBezTo>
                  <a:close/>
                  <a:moveTo>
                    <a:pt x="246" y="567"/>
                  </a:moveTo>
                  <a:cubicBezTo>
                    <a:pt x="134" y="502"/>
                    <a:pt x="96" y="359"/>
                    <a:pt x="161" y="247"/>
                  </a:cubicBezTo>
                  <a:cubicBezTo>
                    <a:pt x="225" y="135"/>
                    <a:pt x="369" y="96"/>
                    <a:pt x="481" y="161"/>
                  </a:cubicBezTo>
                  <a:cubicBezTo>
                    <a:pt x="593" y="226"/>
                    <a:pt x="631" y="369"/>
                    <a:pt x="566" y="481"/>
                  </a:cubicBezTo>
                  <a:cubicBezTo>
                    <a:pt x="502" y="594"/>
                    <a:pt x="358" y="632"/>
                    <a:pt x="246" y="567"/>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6">
              <a:extLst>
                <a:ext uri="{FF2B5EF4-FFF2-40B4-BE49-F238E27FC236}">
                  <a16:creationId xmlns:a16="http://schemas.microsoft.com/office/drawing/2014/main" id="{7B6D2A3D-EA0B-0747-B63C-0B261CF5E218}"/>
                </a:ext>
                <a:ext uri="{C183D7F6-B498-43B3-948B-1728B52AA6E4}">
                  <adec:decorative xmlns:adec="http://schemas.microsoft.com/office/drawing/2017/decorative" val="1"/>
                </a:ext>
              </a:extLst>
            </p:cNvPr>
            <p:cNvSpPr>
              <a:spLocks noEditPoints="1"/>
            </p:cNvSpPr>
            <p:nvPr/>
          </p:nvSpPr>
          <p:spPr bwMode="auto">
            <a:xfrm>
              <a:off x="907190" y="3946383"/>
              <a:ext cx="1203107" cy="1204617"/>
            </a:xfrm>
            <a:custGeom>
              <a:avLst/>
              <a:gdLst>
                <a:gd name="T0" fmla="*/ 269 w 565"/>
                <a:gd name="T1" fmla="*/ 0 h 566"/>
                <a:gd name="T2" fmla="*/ 226 w 565"/>
                <a:gd name="T3" fmla="*/ 53 h 566"/>
                <a:gd name="T4" fmla="*/ 160 w 565"/>
                <a:gd name="T5" fmla="*/ 27 h 566"/>
                <a:gd name="T6" fmla="*/ 141 w 565"/>
                <a:gd name="T7" fmla="*/ 93 h 566"/>
                <a:gd name="T8" fmla="*/ 73 w 565"/>
                <a:gd name="T9" fmla="*/ 92 h 566"/>
                <a:gd name="T10" fmla="*/ 80 w 565"/>
                <a:gd name="T11" fmla="*/ 160 h 566"/>
                <a:gd name="T12" fmla="*/ 14 w 565"/>
                <a:gd name="T13" fmla="*/ 188 h 566"/>
                <a:gd name="T14" fmla="*/ 48 w 565"/>
                <a:gd name="T15" fmla="*/ 248 h 566"/>
                <a:gd name="T16" fmla="*/ 0 w 565"/>
                <a:gd name="T17" fmla="*/ 296 h 566"/>
                <a:gd name="T18" fmla="*/ 53 w 565"/>
                <a:gd name="T19" fmla="*/ 339 h 566"/>
                <a:gd name="T20" fmla="*/ 27 w 565"/>
                <a:gd name="T21" fmla="*/ 405 h 566"/>
                <a:gd name="T22" fmla="*/ 93 w 565"/>
                <a:gd name="T23" fmla="*/ 424 h 566"/>
                <a:gd name="T24" fmla="*/ 92 w 565"/>
                <a:gd name="T25" fmla="*/ 492 h 566"/>
                <a:gd name="T26" fmla="*/ 160 w 565"/>
                <a:gd name="T27" fmla="*/ 485 h 566"/>
                <a:gd name="T28" fmla="*/ 188 w 565"/>
                <a:gd name="T29" fmla="*/ 550 h 566"/>
                <a:gd name="T30" fmla="*/ 248 w 565"/>
                <a:gd name="T31" fmla="*/ 517 h 566"/>
                <a:gd name="T32" fmla="*/ 296 w 565"/>
                <a:gd name="T33" fmla="*/ 566 h 566"/>
                <a:gd name="T34" fmla="*/ 339 w 565"/>
                <a:gd name="T35" fmla="*/ 513 h 566"/>
                <a:gd name="T36" fmla="*/ 405 w 565"/>
                <a:gd name="T37" fmla="*/ 538 h 566"/>
                <a:gd name="T38" fmla="*/ 424 w 565"/>
                <a:gd name="T39" fmla="*/ 473 h 566"/>
                <a:gd name="T40" fmla="*/ 492 w 565"/>
                <a:gd name="T41" fmla="*/ 473 h 566"/>
                <a:gd name="T42" fmla="*/ 485 w 565"/>
                <a:gd name="T43" fmla="*/ 405 h 566"/>
                <a:gd name="T44" fmla="*/ 550 w 565"/>
                <a:gd name="T45" fmla="*/ 377 h 566"/>
                <a:gd name="T46" fmla="*/ 517 w 565"/>
                <a:gd name="T47" fmla="*/ 317 h 566"/>
                <a:gd name="T48" fmla="*/ 565 w 565"/>
                <a:gd name="T49" fmla="*/ 269 h 566"/>
                <a:gd name="T50" fmla="*/ 512 w 565"/>
                <a:gd name="T51" fmla="*/ 226 h 566"/>
                <a:gd name="T52" fmla="*/ 538 w 565"/>
                <a:gd name="T53" fmla="*/ 160 h 566"/>
                <a:gd name="T54" fmla="*/ 472 w 565"/>
                <a:gd name="T55" fmla="*/ 141 h 566"/>
                <a:gd name="T56" fmla="*/ 473 w 565"/>
                <a:gd name="T57" fmla="*/ 73 h 566"/>
                <a:gd name="T58" fmla="*/ 405 w 565"/>
                <a:gd name="T59" fmla="*/ 80 h 566"/>
                <a:gd name="T60" fmla="*/ 377 w 565"/>
                <a:gd name="T61" fmla="*/ 15 h 566"/>
                <a:gd name="T62" fmla="*/ 317 w 565"/>
                <a:gd name="T63" fmla="*/ 48 h 566"/>
                <a:gd name="T64" fmla="*/ 328 w 565"/>
                <a:gd name="T65" fmla="*/ 121 h 566"/>
                <a:gd name="T66" fmla="*/ 237 w 565"/>
                <a:gd name="T67" fmla="*/ 445 h 566"/>
                <a:gd name="T68" fmla="*/ 328 w 565"/>
                <a:gd name="T69" fmla="*/ 1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6">
                  <a:moveTo>
                    <a:pt x="287" y="46"/>
                  </a:moveTo>
                  <a:cubicBezTo>
                    <a:pt x="269" y="0"/>
                    <a:pt x="269" y="0"/>
                    <a:pt x="269" y="0"/>
                  </a:cubicBezTo>
                  <a:cubicBezTo>
                    <a:pt x="233" y="4"/>
                    <a:pt x="233" y="4"/>
                    <a:pt x="233" y="4"/>
                  </a:cubicBezTo>
                  <a:cubicBezTo>
                    <a:pt x="226" y="53"/>
                    <a:pt x="226" y="53"/>
                    <a:pt x="226" y="53"/>
                  </a:cubicBezTo>
                  <a:cubicBezTo>
                    <a:pt x="215" y="55"/>
                    <a:pt x="205" y="59"/>
                    <a:pt x="194" y="63"/>
                  </a:cubicBezTo>
                  <a:cubicBezTo>
                    <a:pt x="160" y="27"/>
                    <a:pt x="160" y="27"/>
                    <a:pt x="160" y="27"/>
                  </a:cubicBezTo>
                  <a:cubicBezTo>
                    <a:pt x="129" y="45"/>
                    <a:pt x="129" y="45"/>
                    <a:pt x="129" y="45"/>
                  </a:cubicBezTo>
                  <a:cubicBezTo>
                    <a:pt x="141" y="93"/>
                    <a:pt x="141" y="93"/>
                    <a:pt x="141" y="93"/>
                  </a:cubicBezTo>
                  <a:cubicBezTo>
                    <a:pt x="133" y="99"/>
                    <a:pt x="125" y="105"/>
                    <a:pt x="118" y="112"/>
                  </a:cubicBezTo>
                  <a:cubicBezTo>
                    <a:pt x="73" y="92"/>
                    <a:pt x="73" y="92"/>
                    <a:pt x="73" y="92"/>
                  </a:cubicBezTo>
                  <a:cubicBezTo>
                    <a:pt x="50" y="120"/>
                    <a:pt x="50" y="120"/>
                    <a:pt x="50" y="120"/>
                  </a:cubicBezTo>
                  <a:cubicBezTo>
                    <a:pt x="80" y="160"/>
                    <a:pt x="80" y="160"/>
                    <a:pt x="80" y="160"/>
                  </a:cubicBezTo>
                  <a:cubicBezTo>
                    <a:pt x="74" y="169"/>
                    <a:pt x="69" y="179"/>
                    <a:pt x="65" y="190"/>
                  </a:cubicBezTo>
                  <a:cubicBezTo>
                    <a:pt x="14" y="188"/>
                    <a:pt x="14" y="188"/>
                    <a:pt x="14" y="188"/>
                  </a:cubicBezTo>
                  <a:cubicBezTo>
                    <a:pt x="5" y="223"/>
                    <a:pt x="5" y="223"/>
                    <a:pt x="5" y="223"/>
                  </a:cubicBezTo>
                  <a:cubicBezTo>
                    <a:pt x="48" y="248"/>
                    <a:pt x="48" y="248"/>
                    <a:pt x="48" y="248"/>
                  </a:cubicBezTo>
                  <a:cubicBezTo>
                    <a:pt x="47" y="258"/>
                    <a:pt x="46" y="268"/>
                    <a:pt x="46" y="278"/>
                  </a:cubicBezTo>
                  <a:cubicBezTo>
                    <a:pt x="0" y="296"/>
                    <a:pt x="0" y="296"/>
                    <a:pt x="0" y="296"/>
                  </a:cubicBezTo>
                  <a:cubicBezTo>
                    <a:pt x="4" y="332"/>
                    <a:pt x="4" y="332"/>
                    <a:pt x="4" y="332"/>
                  </a:cubicBezTo>
                  <a:cubicBezTo>
                    <a:pt x="53" y="339"/>
                    <a:pt x="53" y="339"/>
                    <a:pt x="53" y="339"/>
                  </a:cubicBezTo>
                  <a:cubicBezTo>
                    <a:pt x="55" y="350"/>
                    <a:pt x="59" y="360"/>
                    <a:pt x="63" y="371"/>
                  </a:cubicBezTo>
                  <a:cubicBezTo>
                    <a:pt x="27" y="405"/>
                    <a:pt x="27" y="405"/>
                    <a:pt x="27" y="405"/>
                  </a:cubicBezTo>
                  <a:cubicBezTo>
                    <a:pt x="45" y="436"/>
                    <a:pt x="45" y="436"/>
                    <a:pt x="45" y="436"/>
                  </a:cubicBezTo>
                  <a:cubicBezTo>
                    <a:pt x="93" y="424"/>
                    <a:pt x="93" y="424"/>
                    <a:pt x="93" y="424"/>
                  </a:cubicBezTo>
                  <a:cubicBezTo>
                    <a:pt x="99" y="432"/>
                    <a:pt x="105" y="440"/>
                    <a:pt x="112" y="447"/>
                  </a:cubicBezTo>
                  <a:cubicBezTo>
                    <a:pt x="92" y="492"/>
                    <a:pt x="92" y="492"/>
                    <a:pt x="92" y="492"/>
                  </a:cubicBezTo>
                  <a:cubicBezTo>
                    <a:pt x="120" y="515"/>
                    <a:pt x="120" y="515"/>
                    <a:pt x="120" y="515"/>
                  </a:cubicBezTo>
                  <a:cubicBezTo>
                    <a:pt x="160" y="485"/>
                    <a:pt x="160" y="485"/>
                    <a:pt x="160" y="485"/>
                  </a:cubicBezTo>
                  <a:cubicBezTo>
                    <a:pt x="169" y="491"/>
                    <a:pt x="179" y="496"/>
                    <a:pt x="189" y="500"/>
                  </a:cubicBezTo>
                  <a:cubicBezTo>
                    <a:pt x="188" y="550"/>
                    <a:pt x="188" y="550"/>
                    <a:pt x="188" y="550"/>
                  </a:cubicBezTo>
                  <a:cubicBezTo>
                    <a:pt x="223" y="560"/>
                    <a:pt x="223" y="560"/>
                    <a:pt x="223" y="560"/>
                  </a:cubicBezTo>
                  <a:cubicBezTo>
                    <a:pt x="248" y="517"/>
                    <a:pt x="248" y="517"/>
                    <a:pt x="248" y="517"/>
                  </a:cubicBezTo>
                  <a:cubicBezTo>
                    <a:pt x="258" y="518"/>
                    <a:pt x="268" y="519"/>
                    <a:pt x="278" y="519"/>
                  </a:cubicBezTo>
                  <a:cubicBezTo>
                    <a:pt x="296" y="566"/>
                    <a:pt x="296" y="566"/>
                    <a:pt x="296" y="566"/>
                  </a:cubicBezTo>
                  <a:cubicBezTo>
                    <a:pt x="332" y="562"/>
                    <a:pt x="332" y="562"/>
                    <a:pt x="332" y="562"/>
                  </a:cubicBezTo>
                  <a:cubicBezTo>
                    <a:pt x="339" y="513"/>
                    <a:pt x="339" y="513"/>
                    <a:pt x="339" y="513"/>
                  </a:cubicBezTo>
                  <a:cubicBezTo>
                    <a:pt x="350" y="510"/>
                    <a:pt x="360" y="507"/>
                    <a:pt x="371" y="502"/>
                  </a:cubicBezTo>
                  <a:cubicBezTo>
                    <a:pt x="405" y="538"/>
                    <a:pt x="405" y="538"/>
                    <a:pt x="405" y="538"/>
                  </a:cubicBezTo>
                  <a:cubicBezTo>
                    <a:pt x="436" y="521"/>
                    <a:pt x="436" y="521"/>
                    <a:pt x="436" y="521"/>
                  </a:cubicBezTo>
                  <a:cubicBezTo>
                    <a:pt x="424" y="473"/>
                    <a:pt x="424" y="473"/>
                    <a:pt x="424" y="473"/>
                  </a:cubicBezTo>
                  <a:cubicBezTo>
                    <a:pt x="432" y="467"/>
                    <a:pt x="440" y="460"/>
                    <a:pt x="447" y="453"/>
                  </a:cubicBezTo>
                  <a:cubicBezTo>
                    <a:pt x="492" y="473"/>
                    <a:pt x="492" y="473"/>
                    <a:pt x="492" y="473"/>
                  </a:cubicBezTo>
                  <a:cubicBezTo>
                    <a:pt x="515" y="445"/>
                    <a:pt x="515" y="445"/>
                    <a:pt x="515" y="445"/>
                  </a:cubicBezTo>
                  <a:cubicBezTo>
                    <a:pt x="485" y="405"/>
                    <a:pt x="485" y="405"/>
                    <a:pt x="485" y="405"/>
                  </a:cubicBezTo>
                  <a:cubicBezTo>
                    <a:pt x="491" y="396"/>
                    <a:pt x="496" y="386"/>
                    <a:pt x="500" y="376"/>
                  </a:cubicBezTo>
                  <a:cubicBezTo>
                    <a:pt x="550" y="377"/>
                    <a:pt x="550" y="377"/>
                    <a:pt x="550" y="377"/>
                  </a:cubicBezTo>
                  <a:cubicBezTo>
                    <a:pt x="560" y="342"/>
                    <a:pt x="560" y="342"/>
                    <a:pt x="560" y="342"/>
                  </a:cubicBezTo>
                  <a:cubicBezTo>
                    <a:pt x="517" y="317"/>
                    <a:pt x="517" y="317"/>
                    <a:pt x="517" y="317"/>
                  </a:cubicBezTo>
                  <a:cubicBezTo>
                    <a:pt x="518" y="307"/>
                    <a:pt x="519" y="297"/>
                    <a:pt x="519" y="287"/>
                  </a:cubicBezTo>
                  <a:cubicBezTo>
                    <a:pt x="565" y="269"/>
                    <a:pt x="565" y="269"/>
                    <a:pt x="565" y="269"/>
                  </a:cubicBezTo>
                  <a:cubicBezTo>
                    <a:pt x="561" y="233"/>
                    <a:pt x="561" y="233"/>
                    <a:pt x="561" y="233"/>
                  </a:cubicBezTo>
                  <a:cubicBezTo>
                    <a:pt x="512" y="226"/>
                    <a:pt x="512" y="226"/>
                    <a:pt x="512" y="226"/>
                  </a:cubicBezTo>
                  <a:cubicBezTo>
                    <a:pt x="510" y="216"/>
                    <a:pt x="506" y="205"/>
                    <a:pt x="502" y="195"/>
                  </a:cubicBezTo>
                  <a:cubicBezTo>
                    <a:pt x="538" y="160"/>
                    <a:pt x="538" y="160"/>
                    <a:pt x="538" y="160"/>
                  </a:cubicBezTo>
                  <a:cubicBezTo>
                    <a:pt x="520" y="129"/>
                    <a:pt x="520" y="129"/>
                    <a:pt x="520" y="129"/>
                  </a:cubicBezTo>
                  <a:cubicBezTo>
                    <a:pt x="472" y="141"/>
                    <a:pt x="472" y="141"/>
                    <a:pt x="472" y="141"/>
                  </a:cubicBezTo>
                  <a:cubicBezTo>
                    <a:pt x="466" y="133"/>
                    <a:pt x="460" y="126"/>
                    <a:pt x="453" y="118"/>
                  </a:cubicBezTo>
                  <a:cubicBezTo>
                    <a:pt x="473" y="73"/>
                    <a:pt x="473" y="73"/>
                    <a:pt x="473" y="73"/>
                  </a:cubicBezTo>
                  <a:cubicBezTo>
                    <a:pt x="445" y="51"/>
                    <a:pt x="445" y="51"/>
                    <a:pt x="445" y="51"/>
                  </a:cubicBezTo>
                  <a:cubicBezTo>
                    <a:pt x="405" y="80"/>
                    <a:pt x="405" y="80"/>
                    <a:pt x="405" y="80"/>
                  </a:cubicBezTo>
                  <a:cubicBezTo>
                    <a:pt x="396" y="75"/>
                    <a:pt x="386" y="69"/>
                    <a:pt x="376" y="65"/>
                  </a:cubicBezTo>
                  <a:cubicBezTo>
                    <a:pt x="377" y="15"/>
                    <a:pt x="377" y="15"/>
                    <a:pt x="377" y="15"/>
                  </a:cubicBezTo>
                  <a:cubicBezTo>
                    <a:pt x="342" y="5"/>
                    <a:pt x="342" y="5"/>
                    <a:pt x="342" y="5"/>
                  </a:cubicBezTo>
                  <a:cubicBezTo>
                    <a:pt x="317" y="48"/>
                    <a:pt x="317" y="48"/>
                    <a:pt x="317" y="48"/>
                  </a:cubicBezTo>
                  <a:cubicBezTo>
                    <a:pt x="307" y="47"/>
                    <a:pt x="297" y="46"/>
                    <a:pt x="287" y="46"/>
                  </a:cubicBezTo>
                  <a:close/>
                  <a:moveTo>
                    <a:pt x="328" y="121"/>
                  </a:moveTo>
                  <a:cubicBezTo>
                    <a:pt x="418" y="146"/>
                    <a:pt x="470" y="239"/>
                    <a:pt x="444" y="328"/>
                  </a:cubicBezTo>
                  <a:cubicBezTo>
                    <a:pt x="419" y="418"/>
                    <a:pt x="326" y="470"/>
                    <a:pt x="237" y="445"/>
                  </a:cubicBezTo>
                  <a:cubicBezTo>
                    <a:pt x="147" y="419"/>
                    <a:pt x="95" y="326"/>
                    <a:pt x="121" y="237"/>
                  </a:cubicBezTo>
                  <a:cubicBezTo>
                    <a:pt x="146" y="148"/>
                    <a:pt x="239" y="96"/>
                    <a:pt x="328" y="121"/>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TextBox 23">
              <a:extLst>
                <a:ext uri="{FF2B5EF4-FFF2-40B4-BE49-F238E27FC236}">
                  <a16:creationId xmlns:a16="http://schemas.microsoft.com/office/drawing/2014/main" id="{D6D0B874-E5EA-BD40-809F-B8B4C8ED790A}"/>
                </a:ext>
              </a:extLst>
            </p:cNvPr>
            <p:cNvSpPr txBox="1"/>
            <p:nvPr/>
          </p:nvSpPr>
          <p:spPr>
            <a:xfrm>
              <a:off x="1557305" y="2927575"/>
              <a:ext cx="849122" cy="490946"/>
            </a:xfrm>
            <a:prstGeom prst="rect">
              <a:avLst/>
            </a:prstGeom>
            <a:noFill/>
          </p:spPr>
          <p:txBody>
            <a:bodyPr wrap="square" lIns="0" tIns="0" rIns="0" bIns="0" rtlCol="0" anchor="ctr">
              <a:noAutofit/>
            </a:bodyPr>
            <a:lstStyle/>
            <a:p>
              <a:pPr algn="ctr">
                <a:lnSpc>
                  <a:spcPct val="90000"/>
                </a:lnSpc>
                <a:spcAft>
                  <a:spcPts val="600"/>
                </a:spcAft>
              </a:pPr>
              <a:r>
                <a:rPr lang="en-US" sz="2000" b="1"/>
                <a:t>mixed-race</a:t>
              </a:r>
            </a:p>
          </p:txBody>
        </p:sp>
        <p:sp>
          <p:nvSpPr>
            <p:cNvPr id="25" name="Rectangle 24">
              <a:extLst>
                <a:ext uri="{FF2B5EF4-FFF2-40B4-BE49-F238E27FC236}">
                  <a16:creationId xmlns:a16="http://schemas.microsoft.com/office/drawing/2014/main" id="{AA0E1F80-78CA-8847-8FDC-9B0EC660439A}"/>
                </a:ext>
              </a:extLst>
            </p:cNvPr>
            <p:cNvSpPr/>
            <p:nvPr/>
          </p:nvSpPr>
          <p:spPr>
            <a:xfrm>
              <a:off x="2930843" y="2871130"/>
              <a:ext cx="1370394" cy="317919"/>
            </a:xfrm>
            <a:prstGeom prst="rect">
              <a:avLst/>
            </a:prstGeom>
          </p:spPr>
          <p:txBody>
            <a:bodyPr wrap="none" anchor="ctr">
              <a:normAutofit lnSpcReduction="10000"/>
            </a:bodyPr>
            <a:lstStyle/>
            <a:p>
              <a:pPr algn="ctr">
                <a:lnSpc>
                  <a:spcPct val="90000"/>
                </a:lnSpc>
                <a:spcAft>
                  <a:spcPts val="600"/>
                </a:spcAft>
              </a:pPr>
              <a:r>
                <a:rPr lang="en-US" sz="2000" b="1"/>
                <a:t>female</a:t>
              </a:r>
              <a:endParaRPr lang="en-US" sz="2000"/>
            </a:p>
          </p:txBody>
        </p:sp>
        <p:sp>
          <p:nvSpPr>
            <p:cNvPr id="26" name="Rectangle 25">
              <a:extLst>
                <a:ext uri="{FF2B5EF4-FFF2-40B4-BE49-F238E27FC236}">
                  <a16:creationId xmlns:a16="http://schemas.microsoft.com/office/drawing/2014/main" id="{1098B4FF-13A2-8F48-AA5A-DB3F9CA21F78}"/>
                </a:ext>
              </a:extLst>
            </p:cNvPr>
            <p:cNvSpPr/>
            <p:nvPr/>
          </p:nvSpPr>
          <p:spPr>
            <a:xfrm>
              <a:off x="2555719" y="4098364"/>
              <a:ext cx="1013344" cy="691710"/>
            </a:xfrm>
            <a:prstGeom prst="rect">
              <a:avLst/>
            </a:prstGeom>
          </p:spPr>
          <p:txBody>
            <a:bodyPr wrap="none" anchor="ctr">
              <a:normAutofit/>
            </a:bodyPr>
            <a:lstStyle/>
            <a:p>
              <a:pPr algn="ctr">
                <a:lnSpc>
                  <a:spcPct val="90000"/>
                </a:lnSpc>
                <a:spcAft>
                  <a:spcPts val="600"/>
                </a:spcAft>
              </a:pPr>
              <a:r>
                <a:rPr lang="en-US" sz="2000" b="1"/>
                <a:t>U.S.</a:t>
              </a:r>
            </a:p>
            <a:p>
              <a:pPr algn="ctr">
                <a:lnSpc>
                  <a:spcPct val="90000"/>
                </a:lnSpc>
                <a:spcAft>
                  <a:spcPts val="600"/>
                </a:spcAft>
              </a:pPr>
              <a:r>
                <a:rPr lang="en-US" sz="2000" b="1"/>
                <a:t>citizen</a:t>
              </a:r>
              <a:endParaRPr lang="en-US" sz="2000"/>
            </a:p>
          </p:txBody>
        </p:sp>
        <p:sp>
          <p:nvSpPr>
            <p:cNvPr id="27" name="Rectangle 26">
              <a:extLst>
                <a:ext uri="{FF2B5EF4-FFF2-40B4-BE49-F238E27FC236}">
                  <a16:creationId xmlns:a16="http://schemas.microsoft.com/office/drawing/2014/main" id="{5A21D963-0814-E54E-AD5A-D33161FAA48A}"/>
                </a:ext>
              </a:extLst>
            </p:cNvPr>
            <p:cNvSpPr/>
            <p:nvPr/>
          </p:nvSpPr>
          <p:spPr>
            <a:xfrm>
              <a:off x="4658533" y="2681280"/>
              <a:ext cx="997380" cy="334234"/>
            </a:xfrm>
            <a:prstGeom prst="rect">
              <a:avLst/>
            </a:prstGeom>
          </p:spPr>
          <p:txBody>
            <a:bodyPr wrap="none" anchor="ctr">
              <a:normAutofit lnSpcReduction="10000"/>
            </a:bodyPr>
            <a:lstStyle/>
            <a:p>
              <a:pPr algn="ctr">
                <a:lnSpc>
                  <a:spcPct val="90000"/>
                </a:lnSpc>
                <a:spcAft>
                  <a:spcPts val="600"/>
                </a:spcAft>
              </a:pPr>
              <a:r>
                <a:rPr lang="en-US" sz="2000" b="1"/>
                <a:t>UMC</a:t>
              </a:r>
              <a:endParaRPr lang="en-US" sz="2000"/>
            </a:p>
          </p:txBody>
        </p:sp>
      </p:grpSp>
    </p:spTree>
    <p:extLst>
      <p:ext uri="{BB962C8B-B14F-4D97-AF65-F5344CB8AC3E}">
        <p14:creationId xmlns:p14="http://schemas.microsoft.com/office/powerpoint/2010/main" val="12940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D7ABE-FEBC-DF40-8007-8903C5F06690}"/>
              </a:ext>
            </a:extLst>
          </p:cNvPr>
          <p:cNvSpPr>
            <a:spLocks noGrp="1"/>
          </p:cNvSpPr>
          <p:nvPr>
            <p:ph type="sldNum" sz="quarter" idx="12"/>
          </p:nvPr>
        </p:nvSpPr>
        <p:spPr/>
        <p:txBody>
          <a:bodyPr/>
          <a:lstStyle/>
          <a:p>
            <a:fld id="{C9BBC3DE-DB19-9C42-B558-D52A0ED7E4AF}" type="slidenum">
              <a:rPr lang="en-US" smtClean="0"/>
              <a:t>9</a:t>
            </a:fld>
            <a:endParaRPr lang="en-US"/>
          </a:p>
        </p:txBody>
      </p:sp>
      <p:sp>
        <p:nvSpPr>
          <p:cNvPr id="2" name="Title 1">
            <a:extLst>
              <a:ext uri="{FF2B5EF4-FFF2-40B4-BE49-F238E27FC236}">
                <a16:creationId xmlns:a16="http://schemas.microsoft.com/office/drawing/2014/main" id="{5AE5A56A-B328-8640-A68E-8CEC628E5F10}"/>
              </a:ext>
            </a:extLst>
          </p:cNvPr>
          <p:cNvSpPr>
            <a:spLocks noGrp="1"/>
          </p:cNvSpPr>
          <p:nvPr>
            <p:ph type="title"/>
          </p:nvPr>
        </p:nvSpPr>
        <p:spPr/>
        <p:txBody>
          <a:bodyPr vert="horz" lIns="91440" tIns="45720" rIns="91440" bIns="45720" rtlCol="0" anchor="b">
            <a:normAutofit/>
          </a:bodyPr>
          <a:lstStyle/>
          <a:p>
            <a:pPr algn="l"/>
            <a:r>
              <a:rPr lang="en-US" sz="5200" b="1">
                <a:latin typeface="Arial" panose="020B0604020202020204" pitchFamily="34" charset="0"/>
                <a:cs typeface="Arial" panose="020B0604020202020204" pitchFamily="34" charset="0"/>
              </a:rPr>
              <a:t>Intersectionality in Teaching</a:t>
            </a:r>
          </a:p>
        </p:txBody>
      </p:sp>
      <p:sp>
        <p:nvSpPr>
          <p:cNvPr id="3" name="Subtitle 2">
            <a:extLst>
              <a:ext uri="{FF2B5EF4-FFF2-40B4-BE49-F238E27FC236}">
                <a16:creationId xmlns:a16="http://schemas.microsoft.com/office/drawing/2014/main" id="{B026CDBF-AC12-A741-8974-57F36A772D19}"/>
              </a:ext>
            </a:extLst>
          </p:cNvPr>
          <p:cNvSpPr>
            <a:spLocks noGrp="1"/>
          </p:cNvSpPr>
          <p:nvPr>
            <p:ph idx="1"/>
          </p:nvPr>
        </p:nvSpPr>
        <p:spPr>
          <a:xfrm>
            <a:off x="838200" y="1825625"/>
            <a:ext cx="5843357" cy="4351338"/>
          </a:xfrm>
        </p:spPr>
        <p:txBody>
          <a:bodyPr vert="horz" lIns="91440" tIns="45720" rIns="91440" bIns="45720" rtlCol="0">
            <a:noAutofit/>
          </a:bodyPr>
          <a:lstStyle/>
          <a:p>
            <a:pPr marL="342900" indent="-228600" algn="l">
              <a:buFont typeface="Arial" panose="020B0604020202020204" pitchFamily="34" charset="0"/>
              <a:buChar char="•"/>
            </a:pPr>
            <a:r>
              <a:rPr lang="en-US">
                <a:cs typeface="Arial" panose="020B0604020202020204" pitchFamily="34" charset="0"/>
              </a:rPr>
              <a:t>Each of us is ‘whole people’</a:t>
            </a:r>
          </a:p>
          <a:p>
            <a:pPr marL="342900" indent="-228600" algn="l">
              <a:buFont typeface="Arial" panose="020B0604020202020204" pitchFamily="34" charset="0"/>
              <a:buChar char="•"/>
            </a:pPr>
            <a:r>
              <a:rPr lang="en-US">
                <a:cs typeface="Arial" panose="020B0604020202020204" pitchFamily="34" charset="0"/>
              </a:rPr>
              <a:t>We bring our whole selves to the classroom</a:t>
            </a:r>
          </a:p>
          <a:p>
            <a:pPr lvl="2" indent="-228600" algn="l">
              <a:buFont typeface="Arial" panose="020B0604020202020204" pitchFamily="34" charset="0"/>
              <a:buChar char="•"/>
            </a:pPr>
            <a:r>
              <a:rPr lang="en-US" sz="2800">
                <a:cs typeface="Arial" panose="020B0604020202020204" pitchFamily="34" charset="0"/>
              </a:rPr>
              <a:t>Students deserve to be taught to their whole selves</a:t>
            </a:r>
          </a:p>
          <a:p>
            <a:pPr marL="342900" indent="-228600" algn="l">
              <a:buFont typeface="Arial" panose="020B0604020202020204" pitchFamily="34" charset="0"/>
              <a:buChar char="•"/>
            </a:pPr>
            <a:r>
              <a:rPr lang="en-US">
                <a:cs typeface="Arial" panose="020B0604020202020204" pitchFamily="34" charset="0"/>
              </a:rPr>
              <a:t>There is privilege in separating politics from education</a:t>
            </a:r>
          </a:p>
          <a:p>
            <a:pPr marL="342900" indent="-228600" algn="l">
              <a:buFont typeface="Arial" panose="020B0604020202020204" pitchFamily="34" charset="0"/>
              <a:buChar char="•"/>
            </a:pPr>
            <a:r>
              <a:rPr lang="en-US">
                <a:cs typeface="Arial" panose="020B0604020202020204" pitchFamily="34" charset="0"/>
              </a:rPr>
              <a:t>Education reflects politics, and vice versa</a:t>
            </a:r>
          </a:p>
          <a:p>
            <a:pPr lvl="1" indent="-228600" algn="l">
              <a:buFont typeface="Arial" panose="020B0604020202020204" pitchFamily="34" charset="0"/>
              <a:buChar char="•"/>
            </a:pPr>
            <a:endParaRPr lang="en-US" sz="2800">
              <a:cs typeface="Arial" panose="020B0604020202020204" pitchFamily="34" charset="0"/>
            </a:endParaRPr>
          </a:p>
          <a:p>
            <a:pPr algn="l"/>
            <a:endParaRPr lang="en-US"/>
          </a:p>
          <a:p>
            <a:pPr indent="-228600" algn="l">
              <a:buFont typeface="Arial" panose="020B0604020202020204" pitchFamily="34" charset="0"/>
              <a:buChar char="•"/>
            </a:pPr>
            <a:endParaRPr lang="en-US"/>
          </a:p>
        </p:txBody>
      </p:sp>
      <p:grpSp>
        <p:nvGrpSpPr>
          <p:cNvPr id="8" name="Group 7" descr="Graphic of gears in a cloud. Gears are labeled race, gender, status, and class.">
            <a:extLst>
              <a:ext uri="{FF2B5EF4-FFF2-40B4-BE49-F238E27FC236}">
                <a16:creationId xmlns:a16="http://schemas.microsoft.com/office/drawing/2014/main" id="{AEEBC986-A5AD-D84D-ABB7-8F7480ED9C6A}"/>
              </a:ext>
            </a:extLst>
          </p:cNvPr>
          <p:cNvGrpSpPr/>
          <p:nvPr/>
        </p:nvGrpSpPr>
        <p:grpSpPr>
          <a:xfrm>
            <a:off x="7520688" y="2224217"/>
            <a:ext cx="4361477" cy="3288015"/>
            <a:chOff x="430155" y="1355605"/>
            <a:chExt cx="6616868" cy="5000745"/>
          </a:xfrm>
        </p:grpSpPr>
        <p:sp>
          <p:nvSpPr>
            <p:cNvPr id="9" name="Freeform 5">
              <a:extLst>
                <a:ext uri="{FF2B5EF4-FFF2-40B4-BE49-F238E27FC236}">
                  <a16:creationId xmlns:a16="http://schemas.microsoft.com/office/drawing/2014/main" id="{16F3AE73-0E5D-304E-B4F0-E10C25A04D55}"/>
                </a:ext>
                <a:ext uri="{C183D7F6-B498-43B3-948B-1728B52AA6E4}">
                  <adec:decorative xmlns:adec="http://schemas.microsoft.com/office/drawing/2017/decorative" val="1"/>
                </a:ext>
              </a:extLst>
            </p:cNvPr>
            <p:cNvSpPr>
              <a:spLocks/>
            </p:cNvSpPr>
            <p:nvPr/>
          </p:nvSpPr>
          <p:spPr bwMode="auto">
            <a:xfrm>
              <a:off x="430155" y="1355605"/>
              <a:ext cx="6616868" cy="5000745"/>
            </a:xfrm>
            <a:custGeom>
              <a:avLst/>
              <a:gdLst>
                <a:gd name="T0" fmla="*/ 406 w 2747"/>
                <a:gd name="T1" fmla="*/ 1820 h 1968"/>
                <a:gd name="T2" fmla="*/ 679 w 2747"/>
                <a:gd name="T3" fmla="*/ 1968 h 1968"/>
                <a:gd name="T4" fmla="*/ 852 w 2747"/>
                <a:gd name="T5" fmla="*/ 1919 h 1968"/>
                <a:gd name="T6" fmla="*/ 971 w 2747"/>
                <a:gd name="T7" fmla="*/ 1941 h 1968"/>
                <a:gd name="T8" fmla="*/ 1245 w 2747"/>
                <a:gd name="T9" fmla="*/ 1792 h 1968"/>
                <a:gd name="T10" fmla="*/ 1251 w 2747"/>
                <a:gd name="T11" fmla="*/ 1792 h 1968"/>
                <a:gd name="T12" fmla="*/ 1571 w 2747"/>
                <a:gd name="T13" fmla="*/ 1530 h 1968"/>
                <a:gd name="T14" fmla="*/ 1692 w 2747"/>
                <a:gd name="T15" fmla="*/ 1554 h 1968"/>
                <a:gd name="T16" fmla="*/ 1994 w 2747"/>
                <a:gd name="T17" fmla="*/ 1351 h 1968"/>
                <a:gd name="T18" fmla="*/ 2160 w 2747"/>
                <a:gd name="T19" fmla="*/ 1397 h 1968"/>
                <a:gd name="T20" fmla="*/ 2456 w 2747"/>
                <a:gd name="T21" fmla="*/ 1207 h 1968"/>
                <a:gd name="T22" fmla="*/ 2747 w 2747"/>
                <a:gd name="T23" fmla="*/ 882 h 1968"/>
                <a:gd name="T24" fmla="*/ 2505 w 2747"/>
                <a:gd name="T25" fmla="*/ 567 h 1968"/>
                <a:gd name="T26" fmla="*/ 2114 w 2747"/>
                <a:gd name="T27" fmla="*/ 230 h 1968"/>
                <a:gd name="T28" fmla="*/ 2036 w 2747"/>
                <a:gd name="T29" fmla="*/ 238 h 1968"/>
                <a:gd name="T30" fmla="*/ 1884 w 2747"/>
                <a:gd name="T31" fmla="*/ 138 h 1968"/>
                <a:gd name="T32" fmla="*/ 1831 w 2747"/>
                <a:gd name="T33" fmla="*/ 147 h 1968"/>
                <a:gd name="T34" fmla="*/ 1523 w 2747"/>
                <a:gd name="T35" fmla="*/ 0 h 1968"/>
                <a:gd name="T36" fmla="*/ 1196 w 2747"/>
                <a:gd name="T37" fmla="*/ 174 h 1968"/>
                <a:gd name="T38" fmla="*/ 956 w 2747"/>
                <a:gd name="T39" fmla="*/ 92 h 1968"/>
                <a:gd name="T40" fmla="*/ 593 w 2747"/>
                <a:gd name="T41" fmla="*/ 330 h 1968"/>
                <a:gd name="T42" fmla="*/ 576 w 2747"/>
                <a:gd name="T43" fmla="*/ 330 h 1968"/>
                <a:gd name="T44" fmla="*/ 181 w 2747"/>
                <a:gd name="T45" fmla="*/ 725 h 1968"/>
                <a:gd name="T46" fmla="*/ 186 w 2747"/>
                <a:gd name="T47" fmla="*/ 789 h 1968"/>
                <a:gd name="T48" fmla="*/ 77 w 2747"/>
                <a:gd name="T49" fmla="*/ 944 h 1968"/>
                <a:gd name="T50" fmla="*/ 126 w 2747"/>
                <a:gd name="T51" fmla="*/ 1062 h 1968"/>
                <a:gd name="T52" fmla="*/ 0 w 2747"/>
                <a:gd name="T53" fmla="*/ 1374 h 1968"/>
                <a:gd name="T54" fmla="*/ 406 w 2747"/>
                <a:gd name="T55" fmla="*/ 182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7" h="1968">
                  <a:moveTo>
                    <a:pt x="406" y="1820"/>
                  </a:moveTo>
                  <a:cubicBezTo>
                    <a:pt x="465" y="1909"/>
                    <a:pt x="565" y="1968"/>
                    <a:pt x="679" y="1968"/>
                  </a:cubicBezTo>
                  <a:cubicBezTo>
                    <a:pt x="743" y="1968"/>
                    <a:pt x="802" y="1950"/>
                    <a:pt x="852" y="1919"/>
                  </a:cubicBezTo>
                  <a:cubicBezTo>
                    <a:pt x="889" y="1933"/>
                    <a:pt x="929" y="1941"/>
                    <a:pt x="971" y="1941"/>
                  </a:cubicBezTo>
                  <a:cubicBezTo>
                    <a:pt x="1086" y="1941"/>
                    <a:pt x="1187" y="1882"/>
                    <a:pt x="1245" y="1792"/>
                  </a:cubicBezTo>
                  <a:cubicBezTo>
                    <a:pt x="1247" y="1792"/>
                    <a:pt x="1249" y="1792"/>
                    <a:pt x="1251" y="1792"/>
                  </a:cubicBezTo>
                  <a:cubicBezTo>
                    <a:pt x="1409" y="1792"/>
                    <a:pt x="1541" y="1679"/>
                    <a:pt x="1571" y="1530"/>
                  </a:cubicBezTo>
                  <a:cubicBezTo>
                    <a:pt x="1608" y="1545"/>
                    <a:pt x="1649" y="1554"/>
                    <a:pt x="1692" y="1554"/>
                  </a:cubicBezTo>
                  <a:cubicBezTo>
                    <a:pt x="1829" y="1554"/>
                    <a:pt x="1945" y="1470"/>
                    <a:pt x="1994" y="1351"/>
                  </a:cubicBezTo>
                  <a:cubicBezTo>
                    <a:pt x="2043" y="1380"/>
                    <a:pt x="2099" y="1397"/>
                    <a:pt x="2160" y="1397"/>
                  </a:cubicBezTo>
                  <a:cubicBezTo>
                    <a:pt x="2292" y="1397"/>
                    <a:pt x="2405" y="1319"/>
                    <a:pt x="2456" y="1207"/>
                  </a:cubicBezTo>
                  <a:cubicBezTo>
                    <a:pt x="2620" y="1189"/>
                    <a:pt x="2747" y="1051"/>
                    <a:pt x="2747" y="882"/>
                  </a:cubicBezTo>
                  <a:cubicBezTo>
                    <a:pt x="2747" y="731"/>
                    <a:pt x="2644" y="604"/>
                    <a:pt x="2505" y="567"/>
                  </a:cubicBezTo>
                  <a:cubicBezTo>
                    <a:pt x="2477" y="377"/>
                    <a:pt x="2313" y="230"/>
                    <a:pt x="2114" y="230"/>
                  </a:cubicBezTo>
                  <a:cubicBezTo>
                    <a:pt x="2087" y="230"/>
                    <a:pt x="2061" y="233"/>
                    <a:pt x="2036" y="238"/>
                  </a:cubicBezTo>
                  <a:cubicBezTo>
                    <a:pt x="2010" y="179"/>
                    <a:pt x="1952" y="138"/>
                    <a:pt x="1884" y="138"/>
                  </a:cubicBezTo>
                  <a:cubicBezTo>
                    <a:pt x="1865" y="138"/>
                    <a:pt x="1847" y="141"/>
                    <a:pt x="1831" y="147"/>
                  </a:cubicBezTo>
                  <a:cubicBezTo>
                    <a:pt x="1758" y="57"/>
                    <a:pt x="1648" y="0"/>
                    <a:pt x="1523" y="0"/>
                  </a:cubicBezTo>
                  <a:cubicBezTo>
                    <a:pt x="1387" y="0"/>
                    <a:pt x="1267" y="69"/>
                    <a:pt x="1196" y="174"/>
                  </a:cubicBezTo>
                  <a:cubicBezTo>
                    <a:pt x="1129" y="123"/>
                    <a:pt x="1046" y="92"/>
                    <a:pt x="956" y="92"/>
                  </a:cubicBezTo>
                  <a:cubicBezTo>
                    <a:pt x="793" y="92"/>
                    <a:pt x="653" y="190"/>
                    <a:pt x="593" y="330"/>
                  </a:cubicBezTo>
                  <a:cubicBezTo>
                    <a:pt x="587" y="330"/>
                    <a:pt x="581" y="330"/>
                    <a:pt x="576" y="330"/>
                  </a:cubicBezTo>
                  <a:cubicBezTo>
                    <a:pt x="357" y="330"/>
                    <a:pt x="181" y="507"/>
                    <a:pt x="181" y="725"/>
                  </a:cubicBezTo>
                  <a:cubicBezTo>
                    <a:pt x="181" y="747"/>
                    <a:pt x="182" y="768"/>
                    <a:pt x="186" y="789"/>
                  </a:cubicBezTo>
                  <a:cubicBezTo>
                    <a:pt x="122" y="812"/>
                    <a:pt x="77" y="873"/>
                    <a:pt x="77" y="944"/>
                  </a:cubicBezTo>
                  <a:cubicBezTo>
                    <a:pt x="77" y="990"/>
                    <a:pt x="96" y="1032"/>
                    <a:pt x="126" y="1062"/>
                  </a:cubicBezTo>
                  <a:cubicBezTo>
                    <a:pt x="48" y="1142"/>
                    <a:pt x="0" y="1252"/>
                    <a:pt x="0" y="1374"/>
                  </a:cubicBezTo>
                  <a:cubicBezTo>
                    <a:pt x="0" y="1607"/>
                    <a:pt x="178" y="1799"/>
                    <a:pt x="406" y="1820"/>
                  </a:cubicBezTo>
                  <a:close/>
                </a:path>
              </a:pathLst>
            </a:custGeom>
            <a:noFill/>
            <a:ln w="57150" cap="flat">
              <a:solidFill>
                <a:schemeClr val="bg1">
                  <a:lumMod val="60000"/>
                  <a:lumOff val="40000"/>
                </a:schemeClr>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6">
              <a:extLst>
                <a:ext uri="{FF2B5EF4-FFF2-40B4-BE49-F238E27FC236}">
                  <a16:creationId xmlns:a16="http://schemas.microsoft.com/office/drawing/2014/main" id="{120752FA-DE49-6746-B3F0-077CFC316D36}"/>
                </a:ext>
              </a:extLst>
            </p:cNvPr>
            <p:cNvSpPr>
              <a:spLocks noEditPoints="1"/>
            </p:cNvSpPr>
            <p:nvPr/>
          </p:nvSpPr>
          <p:spPr bwMode="auto">
            <a:xfrm>
              <a:off x="4317251" y="3300299"/>
              <a:ext cx="540417" cy="541926"/>
            </a:xfrm>
            <a:custGeom>
              <a:avLst/>
              <a:gdLst>
                <a:gd name="T0" fmla="*/ 85 w 254"/>
                <a:gd name="T1" fmla="*/ 215 h 254"/>
                <a:gd name="T2" fmla="*/ 90 w 254"/>
                <a:gd name="T3" fmla="*/ 249 h 254"/>
                <a:gd name="T4" fmla="*/ 119 w 254"/>
                <a:gd name="T5" fmla="*/ 254 h 254"/>
                <a:gd name="T6" fmla="*/ 135 w 254"/>
                <a:gd name="T7" fmla="*/ 224 h 254"/>
                <a:gd name="T8" fmla="*/ 160 w 254"/>
                <a:gd name="T9" fmla="*/ 219 h 254"/>
                <a:gd name="T10" fmla="*/ 187 w 254"/>
                <a:gd name="T11" fmla="*/ 239 h 254"/>
                <a:gd name="T12" fmla="*/ 212 w 254"/>
                <a:gd name="T13" fmla="*/ 222 h 254"/>
                <a:gd name="T14" fmla="*/ 202 w 254"/>
                <a:gd name="T15" fmla="*/ 189 h 254"/>
                <a:gd name="T16" fmla="*/ 215 w 254"/>
                <a:gd name="T17" fmla="*/ 169 h 254"/>
                <a:gd name="T18" fmla="*/ 249 w 254"/>
                <a:gd name="T19" fmla="*/ 164 h 254"/>
                <a:gd name="T20" fmla="*/ 254 w 254"/>
                <a:gd name="T21" fmla="*/ 134 h 254"/>
                <a:gd name="T22" fmla="*/ 224 w 254"/>
                <a:gd name="T23" fmla="*/ 118 h 254"/>
                <a:gd name="T24" fmla="*/ 218 w 254"/>
                <a:gd name="T25" fmla="*/ 95 h 254"/>
                <a:gd name="T26" fmla="*/ 239 w 254"/>
                <a:gd name="T27" fmla="*/ 67 h 254"/>
                <a:gd name="T28" fmla="*/ 222 w 254"/>
                <a:gd name="T29" fmla="*/ 43 h 254"/>
                <a:gd name="T30" fmla="*/ 189 w 254"/>
                <a:gd name="T31" fmla="*/ 53 h 254"/>
                <a:gd name="T32" fmla="*/ 169 w 254"/>
                <a:gd name="T33" fmla="*/ 40 h 254"/>
                <a:gd name="T34" fmla="*/ 164 w 254"/>
                <a:gd name="T35" fmla="*/ 6 h 254"/>
                <a:gd name="T36" fmla="*/ 134 w 254"/>
                <a:gd name="T37" fmla="*/ 0 h 254"/>
                <a:gd name="T38" fmla="*/ 119 w 254"/>
                <a:gd name="T39" fmla="*/ 31 h 254"/>
                <a:gd name="T40" fmla="*/ 94 w 254"/>
                <a:gd name="T41" fmla="*/ 36 h 254"/>
                <a:gd name="T42" fmla="*/ 67 w 254"/>
                <a:gd name="T43" fmla="*/ 15 h 254"/>
                <a:gd name="T44" fmla="*/ 42 w 254"/>
                <a:gd name="T45" fmla="*/ 33 h 254"/>
                <a:gd name="T46" fmla="*/ 52 w 254"/>
                <a:gd name="T47" fmla="*/ 65 h 254"/>
                <a:gd name="T48" fmla="*/ 39 w 254"/>
                <a:gd name="T49" fmla="*/ 86 h 254"/>
                <a:gd name="T50" fmla="*/ 6 w 254"/>
                <a:gd name="T51" fmla="*/ 91 h 254"/>
                <a:gd name="T52" fmla="*/ 0 w 254"/>
                <a:gd name="T53" fmla="*/ 121 h 254"/>
                <a:gd name="T54" fmla="*/ 30 w 254"/>
                <a:gd name="T55" fmla="*/ 136 h 254"/>
                <a:gd name="T56" fmla="*/ 35 w 254"/>
                <a:gd name="T57" fmla="*/ 160 h 254"/>
                <a:gd name="T58" fmla="*/ 15 w 254"/>
                <a:gd name="T59" fmla="*/ 187 h 254"/>
                <a:gd name="T60" fmla="*/ 32 w 254"/>
                <a:gd name="T61" fmla="*/ 212 h 254"/>
                <a:gd name="T62" fmla="*/ 64 w 254"/>
                <a:gd name="T63" fmla="*/ 201 h 254"/>
                <a:gd name="T64" fmla="*/ 85 w 254"/>
                <a:gd name="T65" fmla="*/ 215 h 254"/>
                <a:gd name="T66" fmla="*/ 93 w 254"/>
                <a:gd name="T67" fmla="*/ 160 h 254"/>
                <a:gd name="T68" fmla="*/ 79 w 254"/>
                <a:gd name="T69" fmla="*/ 126 h 254"/>
                <a:gd name="T70" fmla="*/ 81 w 254"/>
                <a:gd name="T71" fmla="*/ 115 h 254"/>
                <a:gd name="T72" fmla="*/ 128 w 254"/>
                <a:gd name="T73" fmla="*/ 79 h 254"/>
                <a:gd name="T74" fmla="*/ 175 w 254"/>
                <a:gd name="T75" fmla="*/ 128 h 254"/>
                <a:gd name="T76" fmla="*/ 173 w 254"/>
                <a:gd name="T77" fmla="*/ 140 h 254"/>
                <a:gd name="T78" fmla="*/ 173 w 254"/>
                <a:gd name="T79" fmla="*/ 140 h 254"/>
                <a:gd name="T80" fmla="*/ 126 w 254"/>
                <a:gd name="T81" fmla="*/ 175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90" y="249"/>
                    <a:pt x="90" y="249"/>
                    <a:pt x="90" y="249"/>
                  </a:cubicBezTo>
                  <a:cubicBezTo>
                    <a:pt x="119" y="254"/>
                    <a:pt x="119" y="254"/>
                    <a:pt x="119" y="254"/>
                  </a:cubicBezTo>
                  <a:cubicBezTo>
                    <a:pt x="135" y="224"/>
                    <a:pt x="135" y="224"/>
                    <a:pt x="135" y="224"/>
                  </a:cubicBezTo>
                  <a:cubicBezTo>
                    <a:pt x="144" y="223"/>
                    <a:pt x="152" y="221"/>
                    <a:pt x="160" y="219"/>
                  </a:cubicBezTo>
                  <a:cubicBezTo>
                    <a:pt x="187" y="239"/>
                    <a:pt x="187" y="239"/>
                    <a:pt x="187" y="239"/>
                  </a:cubicBezTo>
                  <a:cubicBezTo>
                    <a:pt x="212" y="222"/>
                    <a:pt x="212" y="222"/>
                    <a:pt x="212" y="222"/>
                  </a:cubicBezTo>
                  <a:cubicBezTo>
                    <a:pt x="202" y="189"/>
                    <a:pt x="202" y="189"/>
                    <a:pt x="202" y="189"/>
                  </a:cubicBezTo>
                  <a:cubicBezTo>
                    <a:pt x="207" y="183"/>
                    <a:pt x="211" y="176"/>
                    <a:pt x="215" y="169"/>
                  </a:cubicBezTo>
                  <a:cubicBezTo>
                    <a:pt x="249" y="164"/>
                    <a:pt x="249" y="164"/>
                    <a:pt x="249" y="164"/>
                  </a:cubicBezTo>
                  <a:cubicBezTo>
                    <a:pt x="254" y="134"/>
                    <a:pt x="254" y="134"/>
                    <a:pt x="254" y="134"/>
                  </a:cubicBezTo>
                  <a:cubicBezTo>
                    <a:pt x="224" y="118"/>
                    <a:pt x="224" y="118"/>
                    <a:pt x="224" y="118"/>
                  </a:cubicBezTo>
                  <a:cubicBezTo>
                    <a:pt x="223" y="110"/>
                    <a:pt x="221" y="102"/>
                    <a:pt x="218" y="95"/>
                  </a:cubicBezTo>
                  <a:cubicBezTo>
                    <a:pt x="239" y="67"/>
                    <a:pt x="239" y="67"/>
                    <a:pt x="239" y="67"/>
                  </a:cubicBezTo>
                  <a:cubicBezTo>
                    <a:pt x="222" y="43"/>
                    <a:pt x="222" y="43"/>
                    <a:pt x="222" y="43"/>
                  </a:cubicBezTo>
                  <a:cubicBezTo>
                    <a:pt x="189" y="53"/>
                    <a:pt x="189" y="53"/>
                    <a:pt x="189" y="53"/>
                  </a:cubicBezTo>
                  <a:cubicBezTo>
                    <a:pt x="183" y="48"/>
                    <a:pt x="176" y="43"/>
                    <a:pt x="169" y="40"/>
                  </a:cubicBezTo>
                  <a:cubicBezTo>
                    <a:pt x="164" y="6"/>
                    <a:pt x="164" y="6"/>
                    <a:pt x="164" y="6"/>
                  </a:cubicBezTo>
                  <a:cubicBezTo>
                    <a:pt x="134" y="0"/>
                    <a:pt x="134" y="0"/>
                    <a:pt x="134" y="0"/>
                  </a:cubicBezTo>
                  <a:cubicBezTo>
                    <a:pt x="119" y="31"/>
                    <a:pt x="119" y="31"/>
                    <a:pt x="119" y="31"/>
                  </a:cubicBezTo>
                  <a:cubicBezTo>
                    <a:pt x="110" y="31"/>
                    <a:pt x="102" y="33"/>
                    <a:pt x="94" y="36"/>
                  </a:cubicBezTo>
                  <a:cubicBezTo>
                    <a:pt x="67" y="15"/>
                    <a:pt x="67" y="15"/>
                    <a:pt x="67" y="15"/>
                  </a:cubicBezTo>
                  <a:cubicBezTo>
                    <a:pt x="42" y="33"/>
                    <a:pt x="42" y="33"/>
                    <a:pt x="42" y="33"/>
                  </a:cubicBezTo>
                  <a:cubicBezTo>
                    <a:pt x="52" y="65"/>
                    <a:pt x="52" y="65"/>
                    <a:pt x="52" y="65"/>
                  </a:cubicBezTo>
                  <a:cubicBezTo>
                    <a:pt x="47" y="72"/>
                    <a:pt x="43" y="79"/>
                    <a:pt x="39" y="86"/>
                  </a:cubicBezTo>
                  <a:cubicBezTo>
                    <a:pt x="6" y="91"/>
                    <a:pt x="6" y="91"/>
                    <a:pt x="6" y="91"/>
                  </a:cubicBezTo>
                  <a:cubicBezTo>
                    <a:pt x="0" y="121"/>
                    <a:pt x="0" y="121"/>
                    <a:pt x="0" y="121"/>
                  </a:cubicBezTo>
                  <a:cubicBezTo>
                    <a:pt x="30" y="136"/>
                    <a:pt x="30" y="136"/>
                    <a:pt x="30" y="136"/>
                  </a:cubicBezTo>
                  <a:cubicBezTo>
                    <a:pt x="31" y="144"/>
                    <a:pt x="33" y="152"/>
                    <a:pt x="35" y="160"/>
                  </a:cubicBezTo>
                  <a:cubicBezTo>
                    <a:pt x="15" y="187"/>
                    <a:pt x="15" y="187"/>
                    <a:pt x="15" y="187"/>
                  </a:cubicBezTo>
                  <a:cubicBezTo>
                    <a:pt x="32" y="212"/>
                    <a:pt x="32" y="212"/>
                    <a:pt x="32" y="212"/>
                  </a:cubicBezTo>
                  <a:cubicBezTo>
                    <a:pt x="64" y="201"/>
                    <a:pt x="64" y="201"/>
                    <a:pt x="64" y="201"/>
                  </a:cubicBezTo>
                  <a:cubicBezTo>
                    <a:pt x="71" y="207"/>
                    <a:pt x="78" y="211"/>
                    <a:pt x="85" y="215"/>
                  </a:cubicBezTo>
                  <a:close/>
                  <a:moveTo>
                    <a:pt x="93" y="160"/>
                  </a:moveTo>
                  <a:cubicBezTo>
                    <a:pt x="84" y="151"/>
                    <a:pt x="79" y="139"/>
                    <a:pt x="79" y="126"/>
                  </a:cubicBezTo>
                  <a:cubicBezTo>
                    <a:pt x="79" y="122"/>
                    <a:pt x="80" y="118"/>
                    <a:pt x="81" y="115"/>
                  </a:cubicBezTo>
                  <a:cubicBezTo>
                    <a:pt x="87" y="93"/>
                    <a:pt x="106" y="79"/>
                    <a:pt x="128" y="79"/>
                  </a:cubicBezTo>
                  <a:cubicBezTo>
                    <a:pt x="154" y="80"/>
                    <a:pt x="175" y="102"/>
                    <a:pt x="175" y="128"/>
                  </a:cubicBezTo>
                  <a:cubicBezTo>
                    <a:pt x="175" y="132"/>
                    <a:pt x="173" y="136"/>
                    <a:pt x="173" y="140"/>
                  </a:cubicBezTo>
                  <a:cubicBezTo>
                    <a:pt x="173" y="140"/>
                    <a:pt x="173" y="140"/>
                    <a:pt x="173" y="140"/>
                  </a:cubicBezTo>
                  <a:cubicBezTo>
                    <a:pt x="166" y="161"/>
                    <a:pt x="148" y="175"/>
                    <a:pt x="126" y="175"/>
                  </a:cubicBezTo>
                  <a:cubicBezTo>
                    <a:pt x="113" y="175"/>
                    <a:pt x="101" y="170"/>
                    <a:pt x="93" y="160"/>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8">
              <a:extLst>
                <a:ext uri="{FF2B5EF4-FFF2-40B4-BE49-F238E27FC236}">
                  <a16:creationId xmlns:a16="http://schemas.microsoft.com/office/drawing/2014/main" id="{4A8C076A-67D2-2841-8394-9DCCB9601E97}"/>
                </a:ext>
              </a:extLst>
            </p:cNvPr>
            <p:cNvSpPr>
              <a:spLocks noEditPoints="1"/>
            </p:cNvSpPr>
            <p:nvPr/>
          </p:nvSpPr>
          <p:spPr bwMode="auto">
            <a:xfrm>
              <a:off x="3678715" y="1657914"/>
              <a:ext cx="540417" cy="540417"/>
            </a:xfrm>
            <a:custGeom>
              <a:avLst/>
              <a:gdLst>
                <a:gd name="T0" fmla="*/ 85 w 254"/>
                <a:gd name="T1" fmla="*/ 215 h 254"/>
                <a:gd name="T2" fmla="*/ 89 w 254"/>
                <a:gd name="T3" fmla="*/ 249 h 254"/>
                <a:gd name="T4" fmla="*/ 119 w 254"/>
                <a:gd name="T5" fmla="*/ 254 h 254"/>
                <a:gd name="T6" fmla="*/ 135 w 254"/>
                <a:gd name="T7" fmla="*/ 224 h 254"/>
                <a:gd name="T8" fmla="*/ 160 w 254"/>
                <a:gd name="T9" fmla="*/ 218 h 254"/>
                <a:gd name="T10" fmla="*/ 187 w 254"/>
                <a:gd name="T11" fmla="*/ 239 h 254"/>
                <a:gd name="T12" fmla="*/ 212 w 254"/>
                <a:gd name="T13" fmla="*/ 222 h 254"/>
                <a:gd name="T14" fmla="*/ 201 w 254"/>
                <a:gd name="T15" fmla="*/ 189 h 254"/>
                <a:gd name="T16" fmla="*/ 214 w 254"/>
                <a:gd name="T17" fmla="*/ 168 h 254"/>
                <a:gd name="T18" fmla="*/ 248 w 254"/>
                <a:gd name="T19" fmla="*/ 164 h 254"/>
                <a:gd name="T20" fmla="*/ 254 w 254"/>
                <a:gd name="T21" fmla="*/ 134 h 254"/>
                <a:gd name="T22" fmla="*/ 223 w 254"/>
                <a:gd name="T23" fmla="*/ 118 h 254"/>
                <a:gd name="T24" fmla="*/ 218 w 254"/>
                <a:gd name="T25" fmla="*/ 95 h 254"/>
                <a:gd name="T26" fmla="*/ 239 w 254"/>
                <a:gd name="T27" fmla="*/ 67 h 254"/>
                <a:gd name="T28" fmla="*/ 221 w 254"/>
                <a:gd name="T29" fmla="*/ 42 h 254"/>
                <a:gd name="T30" fmla="*/ 189 w 254"/>
                <a:gd name="T31" fmla="*/ 53 h 254"/>
                <a:gd name="T32" fmla="*/ 168 w 254"/>
                <a:gd name="T33" fmla="*/ 40 h 254"/>
                <a:gd name="T34" fmla="*/ 164 w 254"/>
                <a:gd name="T35" fmla="*/ 6 h 254"/>
                <a:gd name="T36" fmla="*/ 134 w 254"/>
                <a:gd name="T37" fmla="*/ 0 h 254"/>
                <a:gd name="T38" fmla="*/ 118 w 254"/>
                <a:gd name="T39" fmla="*/ 30 h 254"/>
                <a:gd name="T40" fmla="*/ 93 w 254"/>
                <a:gd name="T41" fmla="*/ 36 h 254"/>
                <a:gd name="T42" fmla="*/ 66 w 254"/>
                <a:gd name="T43" fmla="*/ 15 h 254"/>
                <a:gd name="T44" fmla="*/ 42 w 254"/>
                <a:gd name="T45" fmla="*/ 33 h 254"/>
                <a:gd name="T46" fmla="*/ 52 w 254"/>
                <a:gd name="T47" fmla="*/ 65 h 254"/>
                <a:gd name="T48" fmla="*/ 38 w 254"/>
                <a:gd name="T49" fmla="*/ 86 h 254"/>
                <a:gd name="T50" fmla="*/ 5 w 254"/>
                <a:gd name="T51" fmla="*/ 91 h 254"/>
                <a:gd name="T52" fmla="*/ 0 w 254"/>
                <a:gd name="T53" fmla="*/ 120 h 254"/>
                <a:gd name="T54" fmla="*/ 30 w 254"/>
                <a:gd name="T55" fmla="*/ 136 h 254"/>
                <a:gd name="T56" fmla="*/ 35 w 254"/>
                <a:gd name="T57" fmla="*/ 160 h 254"/>
                <a:gd name="T58" fmla="*/ 14 w 254"/>
                <a:gd name="T59" fmla="*/ 187 h 254"/>
                <a:gd name="T60" fmla="*/ 31 w 254"/>
                <a:gd name="T61" fmla="*/ 211 h 254"/>
                <a:gd name="T62" fmla="*/ 64 w 254"/>
                <a:gd name="T63" fmla="*/ 201 h 254"/>
                <a:gd name="T64" fmla="*/ 85 w 254"/>
                <a:gd name="T65" fmla="*/ 215 h 254"/>
                <a:gd name="T66" fmla="*/ 92 w 254"/>
                <a:gd name="T67" fmla="*/ 160 h 254"/>
                <a:gd name="T68" fmla="*/ 79 w 254"/>
                <a:gd name="T69" fmla="*/ 126 h 254"/>
                <a:gd name="T70" fmla="*/ 80 w 254"/>
                <a:gd name="T71" fmla="*/ 114 h 254"/>
                <a:gd name="T72" fmla="*/ 127 w 254"/>
                <a:gd name="T73" fmla="*/ 79 h 254"/>
                <a:gd name="T74" fmla="*/ 174 w 254"/>
                <a:gd name="T75" fmla="*/ 128 h 254"/>
                <a:gd name="T76" fmla="*/ 172 w 254"/>
                <a:gd name="T77" fmla="*/ 140 h 254"/>
                <a:gd name="T78" fmla="*/ 172 w 254"/>
                <a:gd name="T79" fmla="*/ 140 h 254"/>
                <a:gd name="T80" fmla="*/ 125 w 254"/>
                <a:gd name="T81" fmla="*/ 175 h 254"/>
                <a:gd name="T82" fmla="*/ 92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89" y="249"/>
                    <a:pt x="89" y="249"/>
                    <a:pt x="89" y="249"/>
                  </a:cubicBezTo>
                  <a:cubicBezTo>
                    <a:pt x="119" y="254"/>
                    <a:pt x="119" y="254"/>
                    <a:pt x="119" y="254"/>
                  </a:cubicBezTo>
                  <a:cubicBezTo>
                    <a:pt x="135" y="224"/>
                    <a:pt x="135" y="224"/>
                    <a:pt x="135" y="224"/>
                  </a:cubicBezTo>
                  <a:cubicBezTo>
                    <a:pt x="143" y="223"/>
                    <a:pt x="152" y="221"/>
                    <a:pt x="160" y="218"/>
                  </a:cubicBezTo>
                  <a:cubicBezTo>
                    <a:pt x="187" y="239"/>
                    <a:pt x="187" y="239"/>
                    <a:pt x="187" y="239"/>
                  </a:cubicBezTo>
                  <a:cubicBezTo>
                    <a:pt x="212" y="222"/>
                    <a:pt x="212" y="222"/>
                    <a:pt x="212" y="222"/>
                  </a:cubicBezTo>
                  <a:cubicBezTo>
                    <a:pt x="201" y="189"/>
                    <a:pt x="201" y="189"/>
                    <a:pt x="201" y="189"/>
                  </a:cubicBezTo>
                  <a:cubicBezTo>
                    <a:pt x="206" y="183"/>
                    <a:pt x="211" y="176"/>
                    <a:pt x="214" y="168"/>
                  </a:cubicBezTo>
                  <a:cubicBezTo>
                    <a:pt x="248" y="164"/>
                    <a:pt x="248" y="164"/>
                    <a:pt x="248" y="164"/>
                  </a:cubicBezTo>
                  <a:cubicBezTo>
                    <a:pt x="254" y="134"/>
                    <a:pt x="254" y="134"/>
                    <a:pt x="254" y="134"/>
                  </a:cubicBezTo>
                  <a:cubicBezTo>
                    <a:pt x="223" y="118"/>
                    <a:pt x="223" y="118"/>
                    <a:pt x="223" y="118"/>
                  </a:cubicBezTo>
                  <a:cubicBezTo>
                    <a:pt x="222" y="110"/>
                    <a:pt x="220" y="102"/>
                    <a:pt x="218" y="95"/>
                  </a:cubicBezTo>
                  <a:cubicBezTo>
                    <a:pt x="239" y="67"/>
                    <a:pt x="239" y="67"/>
                    <a:pt x="239" y="67"/>
                  </a:cubicBezTo>
                  <a:cubicBezTo>
                    <a:pt x="221" y="42"/>
                    <a:pt x="221" y="42"/>
                    <a:pt x="221" y="42"/>
                  </a:cubicBezTo>
                  <a:cubicBezTo>
                    <a:pt x="189" y="53"/>
                    <a:pt x="189" y="53"/>
                    <a:pt x="189" y="53"/>
                  </a:cubicBezTo>
                  <a:cubicBezTo>
                    <a:pt x="182" y="48"/>
                    <a:pt x="175" y="43"/>
                    <a:pt x="168" y="40"/>
                  </a:cubicBezTo>
                  <a:cubicBezTo>
                    <a:pt x="164" y="6"/>
                    <a:pt x="164" y="6"/>
                    <a:pt x="164" y="6"/>
                  </a:cubicBezTo>
                  <a:cubicBezTo>
                    <a:pt x="134" y="0"/>
                    <a:pt x="134" y="0"/>
                    <a:pt x="134" y="0"/>
                  </a:cubicBezTo>
                  <a:cubicBezTo>
                    <a:pt x="118" y="30"/>
                    <a:pt x="118" y="30"/>
                    <a:pt x="118" y="30"/>
                  </a:cubicBezTo>
                  <a:cubicBezTo>
                    <a:pt x="109" y="31"/>
                    <a:pt x="101" y="33"/>
                    <a:pt x="93" y="36"/>
                  </a:cubicBezTo>
                  <a:cubicBezTo>
                    <a:pt x="66" y="15"/>
                    <a:pt x="66" y="15"/>
                    <a:pt x="66" y="15"/>
                  </a:cubicBezTo>
                  <a:cubicBezTo>
                    <a:pt x="42" y="33"/>
                    <a:pt x="42" y="33"/>
                    <a:pt x="42" y="33"/>
                  </a:cubicBezTo>
                  <a:cubicBezTo>
                    <a:pt x="52" y="65"/>
                    <a:pt x="52" y="65"/>
                    <a:pt x="52" y="65"/>
                  </a:cubicBezTo>
                  <a:cubicBezTo>
                    <a:pt x="46" y="71"/>
                    <a:pt x="42" y="79"/>
                    <a:pt x="38" y="86"/>
                  </a:cubicBezTo>
                  <a:cubicBezTo>
                    <a:pt x="5" y="91"/>
                    <a:pt x="5" y="91"/>
                    <a:pt x="5" y="91"/>
                  </a:cubicBezTo>
                  <a:cubicBezTo>
                    <a:pt x="0" y="120"/>
                    <a:pt x="0" y="120"/>
                    <a:pt x="0" y="120"/>
                  </a:cubicBezTo>
                  <a:cubicBezTo>
                    <a:pt x="30" y="136"/>
                    <a:pt x="30" y="136"/>
                    <a:pt x="30" y="136"/>
                  </a:cubicBezTo>
                  <a:cubicBezTo>
                    <a:pt x="30" y="144"/>
                    <a:pt x="32" y="152"/>
                    <a:pt x="35" y="160"/>
                  </a:cubicBezTo>
                  <a:cubicBezTo>
                    <a:pt x="14" y="187"/>
                    <a:pt x="14" y="187"/>
                    <a:pt x="14" y="187"/>
                  </a:cubicBezTo>
                  <a:cubicBezTo>
                    <a:pt x="31" y="211"/>
                    <a:pt x="31" y="211"/>
                    <a:pt x="31" y="211"/>
                  </a:cubicBezTo>
                  <a:cubicBezTo>
                    <a:pt x="64" y="201"/>
                    <a:pt x="64" y="201"/>
                    <a:pt x="64" y="201"/>
                  </a:cubicBezTo>
                  <a:cubicBezTo>
                    <a:pt x="70" y="207"/>
                    <a:pt x="77" y="211"/>
                    <a:pt x="85" y="215"/>
                  </a:cubicBezTo>
                  <a:close/>
                  <a:moveTo>
                    <a:pt x="92" y="160"/>
                  </a:moveTo>
                  <a:cubicBezTo>
                    <a:pt x="83" y="151"/>
                    <a:pt x="78" y="139"/>
                    <a:pt x="79" y="126"/>
                  </a:cubicBezTo>
                  <a:cubicBezTo>
                    <a:pt x="79" y="122"/>
                    <a:pt x="79" y="118"/>
                    <a:pt x="80" y="114"/>
                  </a:cubicBezTo>
                  <a:cubicBezTo>
                    <a:pt x="86" y="93"/>
                    <a:pt x="105" y="79"/>
                    <a:pt x="127" y="79"/>
                  </a:cubicBezTo>
                  <a:cubicBezTo>
                    <a:pt x="154" y="80"/>
                    <a:pt x="175" y="102"/>
                    <a:pt x="174" y="128"/>
                  </a:cubicBezTo>
                  <a:cubicBezTo>
                    <a:pt x="174" y="132"/>
                    <a:pt x="172" y="136"/>
                    <a:pt x="172" y="140"/>
                  </a:cubicBezTo>
                  <a:cubicBezTo>
                    <a:pt x="172" y="140"/>
                    <a:pt x="172" y="140"/>
                    <a:pt x="172" y="140"/>
                  </a:cubicBezTo>
                  <a:cubicBezTo>
                    <a:pt x="166" y="161"/>
                    <a:pt x="147" y="175"/>
                    <a:pt x="125" y="175"/>
                  </a:cubicBezTo>
                  <a:cubicBezTo>
                    <a:pt x="113" y="175"/>
                    <a:pt x="101" y="169"/>
                    <a:pt x="92" y="160"/>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0">
              <a:extLst>
                <a:ext uri="{FF2B5EF4-FFF2-40B4-BE49-F238E27FC236}">
                  <a16:creationId xmlns:a16="http://schemas.microsoft.com/office/drawing/2014/main" id="{F06E7EB9-AC66-AE43-96AC-53A0FABA4FF7}"/>
                </a:ext>
              </a:extLst>
            </p:cNvPr>
            <p:cNvSpPr>
              <a:spLocks noEditPoints="1"/>
            </p:cNvSpPr>
            <p:nvPr/>
          </p:nvSpPr>
          <p:spPr bwMode="auto">
            <a:xfrm>
              <a:off x="2535988" y="1979447"/>
              <a:ext cx="540417" cy="537398"/>
            </a:xfrm>
            <a:custGeom>
              <a:avLst/>
              <a:gdLst>
                <a:gd name="T0" fmla="*/ 85 w 254"/>
                <a:gd name="T1" fmla="*/ 214 h 253"/>
                <a:gd name="T2" fmla="*/ 90 w 254"/>
                <a:gd name="T3" fmla="*/ 248 h 253"/>
                <a:gd name="T4" fmla="*/ 119 w 254"/>
                <a:gd name="T5" fmla="*/ 253 h 253"/>
                <a:gd name="T6" fmla="*/ 135 w 254"/>
                <a:gd name="T7" fmla="*/ 223 h 253"/>
                <a:gd name="T8" fmla="*/ 160 w 254"/>
                <a:gd name="T9" fmla="*/ 218 h 253"/>
                <a:gd name="T10" fmla="*/ 187 w 254"/>
                <a:gd name="T11" fmla="*/ 239 h 253"/>
                <a:gd name="T12" fmla="*/ 212 w 254"/>
                <a:gd name="T13" fmla="*/ 221 h 253"/>
                <a:gd name="T14" fmla="*/ 202 w 254"/>
                <a:gd name="T15" fmla="*/ 188 h 253"/>
                <a:gd name="T16" fmla="*/ 215 w 254"/>
                <a:gd name="T17" fmla="*/ 168 h 253"/>
                <a:gd name="T18" fmla="*/ 249 w 254"/>
                <a:gd name="T19" fmla="*/ 163 h 253"/>
                <a:gd name="T20" fmla="*/ 254 w 254"/>
                <a:gd name="T21" fmla="*/ 133 h 253"/>
                <a:gd name="T22" fmla="*/ 224 w 254"/>
                <a:gd name="T23" fmla="*/ 117 h 253"/>
                <a:gd name="T24" fmla="*/ 218 w 254"/>
                <a:gd name="T25" fmla="*/ 94 h 253"/>
                <a:gd name="T26" fmla="*/ 239 w 254"/>
                <a:gd name="T27" fmla="*/ 67 h 253"/>
                <a:gd name="T28" fmla="*/ 222 w 254"/>
                <a:gd name="T29" fmla="*/ 42 h 253"/>
                <a:gd name="T30" fmla="*/ 189 w 254"/>
                <a:gd name="T31" fmla="*/ 52 h 253"/>
                <a:gd name="T32" fmla="*/ 169 w 254"/>
                <a:gd name="T33" fmla="*/ 39 h 253"/>
                <a:gd name="T34" fmla="*/ 164 w 254"/>
                <a:gd name="T35" fmla="*/ 5 h 253"/>
                <a:gd name="T36" fmla="*/ 134 w 254"/>
                <a:gd name="T37" fmla="*/ 0 h 253"/>
                <a:gd name="T38" fmla="*/ 119 w 254"/>
                <a:gd name="T39" fmla="*/ 30 h 253"/>
                <a:gd name="T40" fmla="*/ 94 w 254"/>
                <a:gd name="T41" fmla="*/ 35 h 253"/>
                <a:gd name="T42" fmla="*/ 67 w 254"/>
                <a:gd name="T43" fmla="*/ 15 h 253"/>
                <a:gd name="T44" fmla="*/ 42 w 254"/>
                <a:gd name="T45" fmla="*/ 32 h 253"/>
                <a:gd name="T46" fmla="*/ 52 w 254"/>
                <a:gd name="T47" fmla="*/ 64 h 253"/>
                <a:gd name="T48" fmla="*/ 39 w 254"/>
                <a:gd name="T49" fmla="*/ 86 h 253"/>
                <a:gd name="T50" fmla="*/ 5 w 254"/>
                <a:gd name="T51" fmla="*/ 90 h 253"/>
                <a:gd name="T52" fmla="*/ 0 w 254"/>
                <a:gd name="T53" fmla="*/ 120 h 253"/>
                <a:gd name="T54" fmla="*/ 30 w 254"/>
                <a:gd name="T55" fmla="*/ 135 h 253"/>
                <a:gd name="T56" fmla="*/ 35 w 254"/>
                <a:gd name="T57" fmla="*/ 159 h 253"/>
                <a:gd name="T58" fmla="*/ 15 w 254"/>
                <a:gd name="T59" fmla="*/ 186 h 253"/>
                <a:gd name="T60" fmla="*/ 32 w 254"/>
                <a:gd name="T61" fmla="*/ 211 h 253"/>
                <a:gd name="T62" fmla="*/ 64 w 254"/>
                <a:gd name="T63" fmla="*/ 201 h 253"/>
                <a:gd name="T64" fmla="*/ 85 w 254"/>
                <a:gd name="T65" fmla="*/ 214 h 253"/>
                <a:gd name="T66" fmla="*/ 93 w 254"/>
                <a:gd name="T67" fmla="*/ 160 h 253"/>
                <a:gd name="T68" fmla="*/ 79 w 254"/>
                <a:gd name="T69" fmla="*/ 125 h 253"/>
                <a:gd name="T70" fmla="*/ 81 w 254"/>
                <a:gd name="T71" fmla="*/ 114 h 253"/>
                <a:gd name="T72" fmla="*/ 128 w 254"/>
                <a:gd name="T73" fmla="*/ 79 h 253"/>
                <a:gd name="T74" fmla="*/ 175 w 254"/>
                <a:gd name="T75" fmla="*/ 127 h 253"/>
                <a:gd name="T76" fmla="*/ 173 w 254"/>
                <a:gd name="T77" fmla="*/ 139 h 253"/>
                <a:gd name="T78" fmla="*/ 173 w 254"/>
                <a:gd name="T79" fmla="*/ 139 h 253"/>
                <a:gd name="T80" fmla="*/ 126 w 254"/>
                <a:gd name="T81" fmla="*/ 174 h 253"/>
                <a:gd name="T82" fmla="*/ 93 w 254"/>
                <a:gd name="T83" fmla="*/ 16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3">
                  <a:moveTo>
                    <a:pt x="85" y="214"/>
                  </a:moveTo>
                  <a:cubicBezTo>
                    <a:pt x="90" y="248"/>
                    <a:pt x="90" y="248"/>
                    <a:pt x="90" y="248"/>
                  </a:cubicBezTo>
                  <a:cubicBezTo>
                    <a:pt x="119" y="253"/>
                    <a:pt x="119" y="253"/>
                    <a:pt x="119" y="253"/>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3"/>
                    <a:pt x="254" y="133"/>
                    <a:pt x="254" y="133"/>
                  </a:cubicBezTo>
                  <a:cubicBezTo>
                    <a:pt x="224" y="117"/>
                    <a:pt x="224" y="117"/>
                    <a:pt x="224" y="117"/>
                  </a:cubicBezTo>
                  <a:cubicBezTo>
                    <a:pt x="223" y="109"/>
                    <a:pt x="221" y="101"/>
                    <a:pt x="218" y="94"/>
                  </a:cubicBezTo>
                  <a:cubicBezTo>
                    <a:pt x="239" y="67"/>
                    <a:pt x="239" y="67"/>
                    <a:pt x="239" y="67"/>
                  </a:cubicBezTo>
                  <a:cubicBezTo>
                    <a:pt x="222" y="42"/>
                    <a:pt x="222" y="42"/>
                    <a:pt x="222" y="42"/>
                  </a:cubicBezTo>
                  <a:cubicBezTo>
                    <a:pt x="189" y="52"/>
                    <a:pt x="189" y="52"/>
                    <a:pt x="189" y="52"/>
                  </a:cubicBezTo>
                  <a:cubicBezTo>
                    <a:pt x="183" y="47"/>
                    <a:pt x="176" y="42"/>
                    <a:pt x="169" y="39"/>
                  </a:cubicBezTo>
                  <a:cubicBezTo>
                    <a:pt x="164" y="5"/>
                    <a:pt x="164" y="5"/>
                    <a:pt x="164" y="5"/>
                  </a:cubicBezTo>
                  <a:cubicBezTo>
                    <a:pt x="134" y="0"/>
                    <a:pt x="134" y="0"/>
                    <a:pt x="134" y="0"/>
                  </a:cubicBezTo>
                  <a:cubicBezTo>
                    <a:pt x="119" y="30"/>
                    <a:pt x="119" y="30"/>
                    <a:pt x="119" y="30"/>
                  </a:cubicBezTo>
                  <a:cubicBezTo>
                    <a:pt x="110" y="31"/>
                    <a:pt x="102" y="32"/>
                    <a:pt x="94" y="35"/>
                  </a:cubicBezTo>
                  <a:cubicBezTo>
                    <a:pt x="67" y="15"/>
                    <a:pt x="67" y="15"/>
                    <a:pt x="67" y="15"/>
                  </a:cubicBezTo>
                  <a:cubicBezTo>
                    <a:pt x="42" y="32"/>
                    <a:pt x="42" y="32"/>
                    <a:pt x="42" y="32"/>
                  </a:cubicBezTo>
                  <a:cubicBezTo>
                    <a:pt x="52" y="64"/>
                    <a:pt x="52" y="64"/>
                    <a:pt x="52" y="64"/>
                  </a:cubicBezTo>
                  <a:cubicBezTo>
                    <a:pt x="47" y="71"/>
                    <a:pt x="42" y="78"/>
                    <a:pt x="39" y="86"/>
                  </a:cubicBezTo>
                  <a:cubicBezTo>
                    <a:pt x="5" y="90"/>
                    <a:pt x="5" y="90"/>
                    <a:pt x="5" y="90"/>
                  </a:cubicBezTo>
                  <a:cubicBezTo>
                    <a:pt x="0" y="120"/>
                    <a:pt x="0" y="120"/>
                    <a:pt x="0" y="120"/>
                  </a:cubicBezTo>
                  <a:cubicBezTo>
                    <a:pt x="30" y="135"/>
                    <a:pt x="30" y="135"/>
                    <a:pt x="30" y="135"/>
                  </a:cubicBezTo>
                  <a:cubicBezTo>
                    <a:pt x="31" y="144"/>
                    <a:pt x="33" y="151"/>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5"/>
                  </a:cubicBezTo>
                  <a:cubicBezTo>
                    <a:pt x="79" y="122"/>
                    <a:pt x="80" y="118"/>
                    <a:pt x="81" y="114"/>
                  </a:cubicBezTo>
                  <a:cubicBezTo>
                    <a:pt x="87" y="93"/>
                    <a:pt x="106" y="78"/>
                    <a:pt x="128" y="79"/>
                  </a:cubicBezTo>
                  <a:cubicBezTo>
                    <a:pt x="154" y="79"/>
                    <a:pt x="175" y="101"/>
                    <a:pt x="175" y="127"/>
                  </a:cubicBezTo>
                  <a:cubicBezTo>
                    <a:pt x="175" y="131"/>
                    <a:pt x="173" y="135"/>
                    <a:pt x="173" y="139"/>
                  </a:cubicBezTo>
                  <a:cubicBezTo>
                    <a:pt x="173" y="139"/>
                    <a:pt x="173" y="139"/>
                    <a:pt x="173" y="139"/>
                  </a:cubicBezTo>
                  <a:cubicBezTo>
                    <a:pt x="166" y="160"/>
                    <a:pt x="148" y="175"/>
                    <a:pt x="126" y="174"/>
                  </a:cubicBezTo>
                  <a:cubicBezTo>
                    <a:pt x="113" y="174"/>
                    <a:pt x="101" y="169"/>
                    <a:pt x="93" y="160"/>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12">
              <a:extLst>
                <a:ext uri="{FF2B5EF4-FFF2-40B4-BE49-F238E27FC236}">
                  <a16:creationId xmlns:a16="http://schemas.microsoft.com/office/drawing/2014/main" id="{82F13ACD-5756-AA4A-8C87-C3F43A681C87}"/>
                </a:ext>
              </a:extLst>
            </p:cNvPr>
            <p:cNvSpPr>
              <a:spLocks noEditPoints="1"/>
            </p:cNvSpPr>
            <p:nvPr/>
          </p:nvSpPr>
          <p:spPr bwMode="auto">
            <a:xfrm>
              <a:off x="3179056" y="1870760"/>
              <a:ext cx="493623" cy="490602"/>
            </a:xfrm>
            <a:custGeom>
              <a:avLst/>
              <a:gdLst>
                <a:gd name="T0" fmla="*/ 78 w 232"/>
                <a:gd name="T1" fmla="*/ 196 h 231"/>
                <a:gd name="T2" fmla="*/ 82 w 232"/>
                <a:gd name="T3" fmla="*/ 227 h 231"/>
                <a:gd name="T4" fmla="*/ 109 w 232"/>
                <a:gd name="T5" fmla="*/ 231 h 231"/>
                <a:gd name="T6" fmla="*/ 123 w 232"/>
                <a:gd name="T7" fmla="*/ 204 h 231"/>
                <a:gd name="T8" fmla="*/ 146 w 232"/>
                <a:gd name="T9" fmla="*/ 199 h 231"/>
                <a:gd name="T10" fmla="*/ 171 w 232"/>
                <a:gd name="T11" fmla="*/ 218 h 231"/>
                <a:gd name="T12" fmla="*/ 194 w 232"/>
                <a:gd name="T13" fmla="*/ 202 h 231"/>
                <a:gd name="T14" fmla="*/ 184 w 232"/>
                <a:gd name="T15" fmla="*/ 172 h 231"/>
                <a:gd name="T16" fmla="*/ 196 w 232"/>
                <a:gd name="T17" fmla="*/ 153 h 231"/>
                <a:gd name="T18" fmla="*/ 227 w 232"/>
                <a:gd name="T19" fmla="*/ 149 h 231"/>
                <a:gd name="T20" fmla="*/ 232 w 232"/>
                <a:gd name="T21" fmla="*/ 122 h 231"/>
                <a:gd name="T22" fmla="*/ 204 w 232"/>
                <a:gd name="T23" fmla="*/ 107 h 231"/>
                <a:gd name="T24" fmla="*/ 199 w 232"/>
                <a:gd name="T25" fmla="*/ 86 h 231"/>
                <a:gd name="T26" fmla="*/ 218 w 232"/>
                <a:gd name="T27" fmla="*/ 61 h 231"/>
                <a:gd name="T28" fmla="*/ 203 w 232"/>
                <a:gd name="T29" fmla="*/ 38 h 231"/>
                <a:gd name="T30" fmla="*/ 173 w 232"/>
                <a:gd name="T31" fmla="*/ 48 h 231"/>
                <a:gd name="T32" fmla="*/ 154 w 232"/>
                <a:gd name="T33" fmla="*/ 36 h 231"/>
                <a:gd name="T34" fmla="*/ 150 w 232"/>
                <a:gd name="T35" fmla="*/ 4 h 231"/>
                <a:gd name="T36" fmla="*/ 123 w 232"/>
                <a:gd name="T37" fmla="*/ 0 h 231"/>
                <a:gd name="T38" fmla="*/ 108 w 232"/>
                <a:gd name="T39" fmla="*/ 27 h 231"/>
                <a:gd name="T40" fmla="*/ 86 w 232"/>
                <a:gd name="T41" fmla="*/ 32 h 231"/>
                <a:gd name="T42" fmla="*/ 61 w 232"/>
                <a:gd name="T43" fmla="*/ 13 h 231"/>
                <a:gd name="T44" fmla="*/ 38 w 232"/>
                <a:gd name="T45" fmla="*/ 29 h 231"/>
                <a:gd name="T46" fmla="*/ 48 w 232"/>
                <a:gd name="T47" fmla="*/ 59 h 231"/>
                <a:gd name="T48" fmla="*/ 35 w 232"/>
                <a:gd name="T49" fmla="*/ 78 h 231"/>
                <a:gd name="T50" fmla="*/ 5 w 232"/>
                <a:gd name="T51" fmla="*/ 82 h 231"/>
                <a:gd name="T52" fmla="*/ 0 w 232"/>
                <a:gd name="T53" fmla="*/ 109 h 231"/>
                <a:gd name="T54" fmla="*/ 27 w 232"/>
                <a:gd name="T55" fmla="*/ 124 h 231"/>
                <a:gd name="T56" fmla="*/ 32 w 232"/>
                <a:gd name="T57" fmla="*/ 145 h 231"/>
                <a:gd name="T58" fmla="*/ 13 w 232"/>
                <a:gd name="T59" fmla="*/ 170 h 231"/>
                <a:gd name="T60" fmla="*/ 29 w 232"/>
                <a:gd name="T61" fmla="*/ 192 h 231"/>
                <a:gd name="T62" fmla="*/ 58 w 232"/>
                <a:gd name="T63" fmla="*/ 183 h 231"/>
                <a:gd name="T64" fmla="*/ 78 w 232"/>
                <a:gd name="T65" fmla="*/ 196 h 231"/>
                <a:gd name="T66" fmla="*/ 84 w 232"/>
                <a:gd name="T67" fmla="*/ 146 h 231"/>
                <a:gd name="T68" fmla="*/ 72 w 232"/>
                <a:gd name="T69" fmla="*/ 115 h 231"/>
                <a:gd name="T70" fmla="*/ 74 w 232"/>
                <a:gd name="T71" fmla="*/ 104 h 231"/>
                <a:gd name="T72" fmla="*/ 117 w 232"/>
                <a:gd name="T73" fmla="*/ 72 h 231"/>
                <a:gd name="T74" fmla="*/ 160 w 232"/>
                <a:gd name="T75" fmla="*/ 116 h 231"/>
                <a:gd name="T76" fmla="*/ 159 w 232"/>
                <a:gd name="T77" fmla="*/ 127 h 231"/>
                <a:gd name="T78" fmla="*/ 159 w 232"/>
                <a:gd name="T79" fmla="*/ 127 h 231"/>
                <a:gd name="T80" fmla="*/ 115 w 232"/>
                <a:gd name="T81" fmla="*/ 159 h 231"/>
                <a:gd name="T82" fmla="*/ 84 w 232"/>
                <a:gd name="T83" fmla="*/ 14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1">
                  <a:moveTo>
                    <a:pt x="78" y="196"/>
                  </a:moveTo>
                  <a:cubicBezTo>
                    <a:pt x="82" y="227"/>
                    <a:pt x="82" y="227"/>
                    <a:pt x="82" y="227"/>
                  </a:cubicBezTo>
                  <a:cubicBezTo>
                    <a:pt x="109" y="231"/>
                    <a:pt x="109" y="231"/>
                    <a:pt x="109" y="231"/>
                  </a:cubicBezTo>
                  <a:cubicBezTo>
                    <a:pt x="123" y="204"/>
                    <a:pt x="123" y="204"/>
                    <a:pt x="123" y="204"/>
                  </a:cubicBezTo>
                  <a:cubicBezTo>
                    <a:pt x="131" y="203"/>
                    <a:pt x="139" y="201"/>
                    <a:pt x="146" y="199"/>
                  </a:cubicBezTo>
                  <a:cubicBezTo>
                    <a:pt x="171" y="218"/>
                    <a:pt x="171" y="218"/>
                    <a:pt x="171" y="218"/>
                  </a:cubicBezTo>
                  <a:cubicBezTo>
                    <a:pt x="194" y="202"/>
                    <a:pt x="194" y="202"/>
                    <a:pt x="194" y="202"/>
                  </a:cubicBezTo>
                  <a:cubicBezTo>
                    <a:pt x="184" y="172"/>
                    <a:pt x="184" y="172"/>
                    <a:pt x="184" y="172"/>
                  </a:cubicBezTo>
                  <a:cubicBezTo>
                    <a:pt x="189" y="166"/>
                    <a:pt x="193" y="160"/>
                    <a:pt x="196" y="153"/>
                  </a:cubicBezTo>
                  <a:cubicBezTo>
                    <a:pt x="227" y="149"/>
                    <a:pt x="227" y="149"/>
                    <a:pt x="227" y="149"/>
                  </a:cubicBezTo>
                  <a:cubicBezTo>
                    <a:pt x="232" y="122"/>
                    <a:pt x="232" y="122"/>
                    <a:pt x="232" y="122"/>
                  </a:cubicBezTo>
                  <a:cubicBezTo>
                    <a:pt x="204" y="107"/>
                    <a:pt x="204" y="107"/>
                    <a:pt x="204" y="107"/>
                  </a:cubicBezTo>
                  <a:cubicBezTo>
                    <a:pt x="203" y="100"/>
                    <a:pt x="202" y="93"/>
                    <a:pt x="199" y="86"/>
                  </a:cubicBezTo>
                  <a:cubicBezTo>
                    <a:pt x="218" y="61"/>
                    <a:pt x="218" y="61"/>
                    <a:pt x="218" y="61"/>
                  </a:cubicBezTo>
                  <a:cubicBezTo>
                    <a:pt x="203" y="38"/>
                    <a:pt x="203" y="38"/>
                    <a:pt x="203" y="38"/>
                  </a:cubicBezTo>
                  <a:cubicBezTo>
                    <a:pt x="173" y="48"/>
                    <a:pt x="173" y="48"/>
                    <a:pt x="173" y="48"/>
                  </a:cubicBezTo>
                  <a:cubicBezTo>
                    <a:pt x="167" y="43"/>
                    <a:pt x="161" y="39"/>
                    <a:pt x="154" y="36"/>
                  </a:cubicBezTo>
                  <a:cubicBezTo>
                    <a:pt x="150" y="4"/>
                    <a:pt x="150" y="4"/>
                    <a:pt x="150" y="4"/>
                  </a:cubicBezTo>
                  <a:cubicBezTo>
                    <a:pt x="123" y="0"/>
                    <a:pt x="123" y="0"/>
                    <a:pt x="123" y="0"/>
                  </a:cubicBezTo>
                  <a:cubicBezTo>
                    <a:pt x="108" y="27"/>
                    <a:pt x="108" y="27"/>
                    <a:pt x="108" y="27"/>
                  </a:cubicBezTo>
                  <a:cubicBezTo>
                    <a:pt x="100" y="28"/>
                    <a:pt x="93" y="30"/>
                    <a:pt x="86" y="32"/>
                  </a:cubicBezTo>
                  <a:cubicBezTo>
                    <a:pt x="61" y="13"/>
                    <a:pt x="61" y="13"/>
                    <a:pt x="61" y="13"/>
                  </a:cubicBezTo>
                  <a:cubicBezTo>
                    <a:pt x="38" y="29"/>
                    <a:pt x="38" y="29"/>
                    <a:pt x="38" y="29"/>
                  </a:cubicBezTo>
                  <a:cubicBezTo>
                    <a:pt x="48" y="59"/>
                    <a:pt x="48" y="59"/>
                    <a:pt x="48" y="59"/>
                  </a:cubicBezTo>
                  <a:cubicBezTo>
                    <a:pt x="43" y="65"/>
                    <a:pt x="39" y="71"/>
                    <a:pt x="35" y="78"/>
                  </a:cubicBezTo>
                  <a:cubicBezTo>
                    <a:pt x="5" y="82"/>
                    <a:pt x="5" y="82"/>
                    <a:pt x="5" y="82"/>
                  </a:cubicBezTo>
                  <a:cubicBezTo>
                    <a:pt x="0" y="109"/>
                    <a:pt x="0" y="109"/>
                    <a:pt x="0" y="109"/>
                  </a:cubicBezTo>
                  <a:cubicBezTo>
                    <a:pt x="27" y="124"/>
                    <a:pt x="27" y="124"/>
                    <a:pt x="27" y="124"/>
                  </a:cubicBezTo>
                  <a:cubicBezTo>
                    <a:pt x="28" y="131"/>
                    <a:pt x="30" y="138"/>
                    <a:pt x="32" y="145"/>
                  </a:cubicBezTo>
                  <a:cubicBezTo>
                    <a:pt x="13" y="170"/>
                    <a:pt x="13" y="170"/>
                    <a:pt x="13" y="170"/>
                  </a:cubicBezTo>
                  <a:cubicBezTo>
                    <a:pt x="29" y="192"/>
                    <a:pt x="29" y="192"/>
                    <a:pt x="29" y="192"/>
                  </a:cubicBezTo>
                  <a:cubicBezTo>
                    <a:pt x="58" y="183"/>
                    <a:pt x="58" y="183"/>
                    <a:pt x="58" y="183"/>
                  </a:cubicBezTo>
                  <a:cubicBezTo>
                    <a:pt x="64" y="188"/>
                    <a:pt x="71" y="192"/>
                    <a:pt x="78" y="196"/>
                  </a:cubicBezTo>
                  <a:close/>
                  <a:moveTo>
                    <a:pt x="84" y="146"/>
                  </a:moveTo>
                  <a:cubicBezTo>
                    <a:pt x="76" y="137"/>
                    <a:pt x="72" y="126"/>
                    <a:pt x="72" y="115"/>
                  </a:cubicBezTo>
                  <a:cubicBezTo>
                    <a:pt x="72" y="111"/>
                    <a:pt x="73" y="107"/>
                    <a:pt x="74" y="104"/>
                  </a:cubicBezTo>
                  <a:cubicBezTo>
                    <a:pt x="79" y="85"/>
                    <a:pt x="97" y="71"/>
                    <a:pt x="117" y="72"/>
                  </a:cubicBezTo>
                  <a:cubicBezTo>
                    <a:pt x="141" y="72"/>
                    <a:pt x="160" y="92"/>
                    <a:pt x="160" y="116"/>
                  </a:cubicBezTo>
                  <a:cubicBezTo>
                    <a:pt x="160" y="120"/>
                    <a:pt x="159" y="123"/>
                    <a:pt x="159" y="127"/>
                  </a:cubicBezTo>
                  <a:cubicBezTo>
                    <a:pt x="159" y="127"/>
                    <a:pt x="159" y="127"/>
                    <a:pt x="159" y="127"/>
                  </a:cubicBezTo>
                  <a:cubicBezTo>
                    <a:pt x="151" y="146"/>
                    <a:pt x="135" y="159"/>
                    <a:pt x="115" y="159"/>
                  </a:cubicBezTo>
                  <a:cubicBezTo>
                    <a:pt x="104" y="159"/>
                    <a:pt x="92" y="154"/>
                    <a:pt x="84" y="146"/>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14">
              <a:extLst>
                <a:ext uri="{FF2B5EF4-FFF2-40B4-BE49-F238E27FC236}">
                  <a16:creationId xmlns:a16="http://schemas.microsoft.com/office/drawing/2014/main" id="{6E78FE8C-F043-7D43-8E91-94620B483DA7}"/>
                </a:ext>
              </a:extLst>
            </p:cNvPr>
            <p:cNvSpPr>
              <a:spLocks noEditPoints="1"/>
            </p:cNvSpPr>
            <p:nvPr/>
          </p:nvSpPr>
          <p:spPr bwMode="auto">
            <a:xfrm>
              <a:off x="4143654" y="1964352"/>
              <a:ext cx="540417" cy="540417"/>
            </a:xfrm>
            <a:custGeom>
              <a:avLst/>
              <a:gdLst>
                <a:gd name="T0" fmla="*/ 85 w 254"/>
                <a:gd name="T1" fmla="*/ 214 h 254"/>
                <a:gd name="T2" fmla="*/ 90 w 254"/>
                <a:gd name="T3" fmla="*/ 248 h 254"/>
                <a:gd name="T4" fmla="*/ 120 w 254"/>
                <a:gd name="T5" fmla="*/ 254 h 254"/>
                <a:gd name="T6" fmla="*/ 135 w 254"/>
                <a:gd name="T7" fmla="*/ 223 h 254"/>
                <a:gd name="T8" fmla="*/ 160 w 254"/>
                <a:gd name="T9" fmla="*/ 218 h 254"/>
                <a:gd name="T10" fmla="*/ 187 w 254"/>
                <a:gd name="T11" fmla="*/ 239 h 254"/>
                <a:gd name="T12" fmla="*/ 212 w 254"/>
                <a:gd name="T13" fmla="*/ 221 h 254"/>
                <a:gd name="T14" fmla="*/ 202 w 254"/>
                <a:gd name="T15" fmla="*/ 188 h 254"/>
                <a:gd name="T16" fmla="*/ 215 w 254"/>
                <a:gd name="T17" fmla="*/ 168 h 254"/>
                <a:gd name="T18" fmla="*/ 249 w 254"/>
                <a:gd name="T19" fmla="*/ 163 h 254"/>
                <a:gd name="T20" fmla="*/ 254 w 254"/>
                <a:gd name="T21" fmla="*/ 134 h 254"/>
                <a:gd name="T22" fmla="*/ 224 w 254"/>
                <a:gd name="T23" fmla="*/ 118 h 254"/>
                <a:gd name="T24" fmla="*/ 218 w 254"/>
                <a:gd name="T25" fmla="*/ 94 h 254"/>
                <a:gd name="T26" fmla="*/ 239 w 254"/>
                <a:gd name="T27" fmla="*/ 67 h 254"/>
                <a:gd name="T28" fmla="*/ 222 w 254"/>
                <a:gd name="T29" fmla="*/ 42 h 254"/>
                <a:gd name="T30" fmla="*/ 189 w 254"/>
                <a:gd name="T31" fmla="*/ 52 h 254"/>
                <a:gd name="T32" fmla="*/ 169 w 254"/>
                <a:gd name="T33" fmla="*/ 39 h 254"/>
                <a:gd name="T34" fmla="*/ 164 w 254"/>
                <a:gd name="T35" fmla="*/ 5 h 254"/>
                <a:gd name="T36" fmla="*/ 134 w 254"/>
                <a:gd name="T37" fmla="*/ 0 h 254"/>
                <a:gd name="T38" fmla="*/ 119 w 254"/>
                <a:gd name="T39" fmla="*/ 30 h 254"/>
                <a:gd name="T40" fmla="*/ 94 w 254"/>
                <a:gd name="T41" fmla="*/ 35 h 254"/>
                <a:gd name="T42" fmla="*/ 67 w 254"/>
                <a:gd name="T43" fmla="*/ 15 h 254"/>
                <a:gd name="T44" fmla="*/ 42 w 254"/>
                <a:gd name="T45" fmla="*/ 32 h 254"/>
                <a:gd name="T46" fmla="*/ 52 w 254"/>
                <a:gd name="T47" fmla="*/ 65 h 254"/>
                <a:gd name="T48" fmla="*/ 39 w 254"/>
                <a:gd name="T49" fmla="*/ 86 h 254"/>
                <a:gd name="T50" fmla="*/ 6 w 254"/>
                <a:gd name="T51" fmla="*/ 90 h 254"/>
                <a:gd name="T52" fmla="*/ 0 w 254"/>
                <a:gd name="T53" fmla="*/ 120 h 254"/>
                <a:gd name="T54" fmla="*/ 30 w 254"/>
                <a:gd name="T55" fmla="*/ 136 h 254"/>
                <a:gd name="T56" fmla="*/ 35 w 254"/>
                <a:gd name="T57" fmla="*/ 159 h 254"/>
                <a:gd name="T58" fmla="*/ 15 w 254"/>
                <a:gd name="T59" fmla="*/ 186 h 254"/>
                <a:gd name="T60" fmla="*/ 32 w 254"/>
                <a:gd name="T61" fmla="*/ 211 h 254"/>
                <a:gd name="T62" fmla="*/ 64 w 254"/>
                <a:gd name="T63" fmla="*/ 201 h 254"/>
                <a:gd name="T64" fmla="*/ 85 w 254"/>
                <a:gd name="T65" fmla="*/ 214 h 254"/>
                <a:gd name="T66" fmla="*/ 93 w 254"/>
                <a:gd name="T67" fmla="*/ 160 h 254"/>
                <a:gd name="T68" fmla="*/ 79 w 254"/>
                <a:gd name="T69" fmla="*/ 126 h 254"/>
                <a:gd name="T70" fmla="*/ 81 w 254"/>
                <a:gd name="T71" fmla="*/ 114 h 254"/>
                <a:gd name="T72" fmla="*/ 128 w 254"/>
                <a:gd name="T73" fmla="*/ 79 h 254"/>
                <a:gd name="T74" fmla="*/ 175 w 254"/>
                <a:gd name="T75" fmla="*/ 128 h 254"/>
                <a:gd name="T76" fmla="*/ 173 w 254"/>
                <a:gd name="T77" fmla="*/ 139 h 254"/>
                <a:gd name="T78" fmla="*/ 173 w 254"/>
                <a:gd name="T79" fmla="*/ 139 h 254"/>
                <a:gd name="T80" fmla="*/ 126 w 254"/>
                <a:gd name="T81" fmla="*/ 174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4"/>
                  </a:moveTo>
                  <a:cubicBezTo>
                    <a:pt x="90" y="248"/>
                    <a:pt x="90" y="248"/>
                    <a:pt x="90" y="248"/>
                  </a:cubicBezTo>
                  <a:cubicBezTo>
                    <a:pt x="120" y="254"/>
                    <a:pt x="120" y="254"/>
                    <a:pt x="120" y="254"/>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4"/>
                    <a:pt x="254" y="134"/>
                    <a:pt x="254" y="134"/>
                  </a:cubicBezTo>
                  <a:cubicBezTo>
                    <a:pt x="224" y="118"/>
                    <a:pt x="224" y="118"/>
                    <a:pt x="224" y="118"/>
                  </a:cubicBezTo>
                  <a:cubicBezTo>
                    <a:pt x="223" y="109"/>
                    <a:pt x="221" y="102"/>
                    <a:pt x="218" y="94"/>
                  </a:cubicBezTo>
                  <a:cubicBezTo>
                    <a:pt x="239" y="67"/>
                    <a:pt x="239" y="67"/>
                    <a:pt x="239" y="67"/>
                  </a:cubicBezTo>
                  <a:cubicBezTo>
                    <a:pt x="222" y="42"/>
                    <a:pt x="222" y="42"/>
                    <a:pt x="222" y="42"/>
                  </a:cubicBezTo>
                  <a:cubicBezTo>
                    <a:pt x="189" y="52"/>
                    <a:pt x="189" y="52"/>
                    <a:pt x="189" y="52"/>
                  </a:cubicBezTo>
                  <a:cubicBezTo>
                    <a:pt x="183" y="47"/>
                    <a:pt x="176" y="43"/>
                    <a:pt x="169" y="39"/>
                  </a:cubicBezTo>
                  <a:cubicBezTo>
                    <a:pt x="164" y="5"/>
                    <a:pt x="164" y="5"/>
                    <a:pt x="164" y="5"/>
                  </a:cubicBezTo>
                  <a:cubicBezTo>
                    <a:pt x="134" y="0"/>
                    <a:pt x="134" y="0"/>
                    <a:pt x="134" y="0"/>
                  </a:cubicBezTo>
                  <a:cubicBezTo>
                    <a:pt x="119" y="30"/>
                    <a:pt x="119" y="30"/>
                    <a:pt x="119" y="30"/>
                  </a:cubicBezTo>
                  <a:cubicBezTo>
                    <a:pt x="110" y="31"/>
                    <a:pt x="102" y="33"/>
                    <a:pt x="94" y="35"/>
                  </a:cubicBezTo>
                  <a:cubicBezTo>
                    <a:pt x="67" y="15"/>
                    <a:pt x="67" y="15"/>
                    <a:pt x="67" y="15"/>
                  </a:cubicBezTo>
                  <a:cubicBezTo>
                    <a:pt x="42" y="32"/>
                    <a:pt x="42" y="32"/>
                    <a:pt x="42" y="32"/>
                  </a:cubicBezTo>
                  <a:cubicBezTo>
                    <a:pt x="52" y="65"/>
                    <a:pt x="52" y="65"/>
                    <a:pt x="52" y="65"/>
                  </a:cubicBezTo>
                  <a:cubicBezTo>
                    <a:pt x="47" y="71"/>
                    <a:pt x="43" y="78"/>
                    <a:pt x="39" y="86"/>
                  </a:cubicBezTo>
                  <a:cubicBezTo>
                    <a:pt x="6" y="90"/>
                    <a:pt x="6" y="90"/>
                    <a:pt x="6" y="90"/>
                  </a:cubicBezTo>
                  <a:cubicBezTo>
                    <a:pt x="0" y="120"/>
                    <a:pt x="0" y="120"/>
                    <a:pt x="0" y="120"/>
                  </a:cubicBezTo>
                  <a:cubicBezTo>
                    <a:pt x="30" y="136"/>
                    <a:pt x="30" y="136"/>
                    <a:pt x="30" y="136"/>
                  </a:cubicBezTo>
                  <a:cubicBezTo>
                    <a:pt x="31" y="144"/>
                    <a:pt x="33" y="152"/>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6"/>
                  </a:cubicBezTo>
                  <a:cubicBezTo>
                    <a:pt x="79" y="122"/>
                    <a:pt x="80" y="118"/>
                    <a:pt x="81" y="114"/>
                  </a:cubicBezTo>
                  <a:cubicBezTo>
                    <a:pt x="87" y="93"/>
                    <a:pt x="106" y="78"/>
                    <a:pt x="128" y="79"/>
                  </a:cubicBezTo>
                  <a:cubicBezTo>
                    <a:pt x="154" y="79"/>
                    <a:pt x="175" y="101"/>
                    <a:pt x="175" y="128"/>
                  </a:cubicBezTo>
                  <a:cubicBezTo>
                    <a:pt x="175" y="132"/>
                    <a:pt x="173" y="135"/>
                    <a:pt x="173" y="139"/>
                  </a:cubicBezTo>
                  <a:cubicBezTo>
                    <a:pt x="173" y="139"/>
                    <a:pt x="173" y="139"/>
                    <a:pt x="173" y="139"/>
                  </a:cubicBezTo>
                  <a:cubicBezTo>
                    <a:pt x="166" y="160"/>
                    <a:pt x="148" y="175"/>
                    <a:pt x="126" y="174"/>
                  </a:cubicBezTo>
                  <a:cubicBezTo>
                    <a:pt x="113" y="174"/>
                    <a:pt x="101" y="169"/>
                    <a:pt x="93" y="160"/>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6">
              <a:extLst>
                <a:ext uri="{FF2B5EF4-FFF2-40B4-BE49-F238E27FC236}">
                  <a16:creationId xmlns:a16="http://schemas.microsoft.com/office/drawing/2014/main" id="{005AF496-F07D-C84B-97EA-236D158EC8EC}"/>
                </a:ext>
              </a:extLst>
            </p:cNvPr>
            <p:cNvSpPr>
              <a:spLocks noEditPoints="1"/>
            </p:cNvSpPr>
            <p:nvPr/>
          </p:nvSpPr>
          <p:spPr bwMode="auto">
            <a:xfrm>
              <a:off x="1895943" y="4944194"/>
              <a:ext cx="541928" cy="543438"/>
            </a:xfrm>
            <a:custGeom>
              <a:avLst/>
              <a:gdLst>
                <a:gd name="T0" fmla="*/ 20 w 255"/>
                <a:gd name="T1" fmla="*/ 59 h 255"/>
                <a:gd name="T2" fmla="*/ 39 w 255"/>
                <a:gd name="T3" fmla="*/ 87 h 255"/>
                <a:gd name="T4" fmla="*/ 31 w 255"/>
                <a:gd name="T5" fmla="*/ 111 h 255"/>
                <a:gd name="T6" fmla="*/ 0 w 255"/>
                <a:gd name="T7" fmla="*/ 124 h 255"/>
                <a:gd name="T8" fmla="*/ 3 w 255"/>
                <a:gd name="T9" fmla="*/ 155 h 255"/>
                <a:gd name="T10" fmla="*/ 36 w 255"/>
                <a:gd name="T11" fmla="*/ 162 h 255"/>
                <a:gd name="T12" fmla="*/ 48 w 255"/>
                <a:gd name="T13" fmla="*/ 183 h 255"/>
                <a:gd name="T14" fmla="*/ 35 w 255"/>
                <a:gd name="T15" fmla="*/ 215 h 255"/>
                <a:gd name="T16" fmla="*/ 58 w 255"/>
                <a:gd name="T17" fmla="*/ 234 h 255"/>
                <a:gd name="T18" fmla="*/ 86 w 255"/>
                <a:gd name="T19" fmla="*/ 216 h 255"/>
                <a:gd name="T20" fmla="*/ 110 w 255"/>
                <a:gd name="T21" fmla="*/ 223 h 255"/>
                <a:gd name="T22" fmla="*/ 123 w 255"/>
                <a:gd name="T23" fmla="*/ 255 h 255"/>
                <a:gd name="T24" fmla="*/ 154 w 255"/>
                <a:gd name="T25" fmla="*/ 252 h 255"/>
                <a:gd name="T26" fmla="*/ 161 w 255"/>
                <a:gd name="T27" fmla="*/ 219 h 255"/>
                <a:gd name="T28" fmla="*/ 183 w 255"/>
                <a:gd name="T29" fmla="*/ 207 h 255"/>
                <a:gd name="T30" fmla="*/ 215 w 255"/>
                <a:gd name="T31" fmla="*/ 220 h 255"/>
                <a:gd name="T32" fmla="*/ 234 w 255"/>
                <a:gd name="T33" fmla="*/ 196 h 255"/>
                <a:gd name="T34" fmla="*/ 216 w 255"/>
                <a:gd name="T35" fmla="*/ 167 h 255"/>
                <a:gd name="T36" fmla="*/ 223 w 255"/>
                <a:gd name="T37" fmla="*/ 144 h 255"/>
                <a:gd name="T38" fmla="*/ 255 w 255"/>
                <a:gd name="T39" fmla="*/ 131 h 255"/>
                <a:gd name="T40" fmla="*/ 252 w 255"/>
                <a:gd name="T41" fmla="*/ 101 h 255"/>
                <a:gd name="T42" fmla="*/ 218 w 255"/>
                <a:gd name="T43" fmla="*/ 93 h 255"/>
                <a:gd name="T44" fmla="*/ 207 w 255"/>
                <a:gd name="T45" fmla="*/ 72 h 255"/>
                <a:gd name="T46" fmla="*/ 220 w 255"/>
                <a:gd name="T47" fmla="*/ 40 h 255"/>
                <a:gd name="T48" fmla="*/ 197 w 255"/>
                <a:gd name="T49" fmla="*/ 21 h 255"/>
                <a:gd name="T50" fmla="*/ 168 w 255"/>
                <a:gd name="T51" fmla="*/ 39 h 255"/>
                <a:gd name="T52" fmla="*/ 144 w 255"/>
                <a:gd name="T53" fmla="*/ 32 h 255"/>
                <a:gd name="T54" fmla="*/ 131 w 255"/>
                <a:gd name="T55" fmla="*/ 0 h 255"/>
                <a:gd name="T56" fmla="*/ 101 w 255"/>
                <a:gd name="T57" fmla="*/ 3 h 255"/>
                <a:gd name="T58" fmla="*/ 94 w 255"/>
                <a:gd name="T59" fmla="*/ 37 h 255"/>
                <a:gd name="T60" fmla="*/ 71 w 255"/>
                <a:gd name="T61" fmla="*/ 48 h 255"/>
                <a:gd name="T62" fmla="*/ 40 w 255"/>
                <a:gd name="T63" fmla="*/ 35 h 255"/>
                <a:gd name="T64" fmla="*/ 20 w 255"/>
                <a:gd name="T65" fmla="*/ 59 h 255"/>
                <a:gd name="T66" fmla="*/ 174 w 255"/>
                <a:gd name="T67" fmla="*/ 116 h 255"/>
                <a:gd name="T68" fmla="*/ 175 w 255"/>
                <a:gd name="T69" fmla="*/ 128 h 255"/>
                <a:gd name="T70" fmla="*/ 139 w 255"/>
                <a:gd name="T71" fmla="*/ 174 h 255"/>
                <a:gd name="T72" fmla="*/ 103 w 255"/>
                <a:gd name="T73" fmla="*/ 169 h 255"/>
                <a:gd name="T74" fmla="*/ 81 w 255"/>
                <a:gd name="T75" fmla="*/ 139 h 255"/>
                <a:gd name="T76" fmla="*/ 79 w 255"/>
                <a:gd name="T77" fmla="*/ 128 h 255"/>
                <a:gd name="T78" fmla="*/ 116 w 255"/>
                <a:gd name="T79" fmla="*/ 81 h 255"/>
                <a:gd name="T80" fmla="*/ 174 w 255"/>
                <a:gd name="T81" fmla="*/ 11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55">
                  <a:moveTo>
                    <a:pt x="20" y="59"/>
                  </a:moveTo>
                  <a:cubicBezTo>
                    <a:pt x="39" y="87"/>
                    <a:pt x="39" y="87"/>
                    <a:pt x="39" y="87"/>
                  </a:cubicBezTo>
                  <a:cubicBezTo>
                    <a:pt x="35" y="95"/>
                    <a:pt x="33" y="103"/>
                    <a:pt x="31" y="111"/>
                  </a:cubicBezTo>
                  <a:cubicBezTo>
                    <a:pt x="0" y="124"/>
                    <a:pt x="0" y="124"/>
                    <a:pt x="0" y="124"/>
                  </a:cubicBezTo>
                  <a:cubicBezTo>
                    <a:pt x="3" y="155"/>
                    <a:pt x="3" y="155"/>
                    <a:pt x="3" y="155"/>
                  </a:cubicBezTo>
                  <a:cubicBezTo>
                    <a:pt x="36" y="162"/>
                    <a:pt x="36" y="162"/>
                    <a:pt x="36" y="162"/>
                  </a:cubicBezTo>
                  <a:cubicBezTo>
                    <a:pt x="39" y="169"/>
                    <a:pt x="43" y="177"/>
                    <a:pt x="48" y="183"/>
                  </a:cubicBezTo>
                  <a:cubicBezTo>
                    <a:pt x="35" y="215"/>
                    <a:pt x="35" y="215"/>
                    <a:pt x="35" y="215"/>
                  </a:cubicBezTo>
                  <a:cubicBezTo>
                    <a:pt x="58" y="234"/>
                    <a:pt x="58" y="234"/>
                    <a:pt x="58" y="234"/>
                  </a:cubicBezTo>
                  <a:cubicBezTo>
                    <a:pt x="86" y="216"/>
                    <a:pt x="86" y="216"/>
                    <a:pt x="86" y="216"/>
                  </a:cubicBezTo>
                  <a:cubicBezTo>
                    <a:pt x="94" y="219"/>
                    <a:pt x="102" y="222"/>
                    <a:pt x="110" y="223"/>
                  </a:cubicBezTo>
                  <a:cubicBezTo>
                    <a:pt x="123" y="255"/>
                    <a:pt x="123" y="255"/>
                    <a:pt x="123" y="255"/>
                  </a:cubicBezTo>
                  <a:cubicBezTo>
                    <a:pt x="154" y="252"/>
                    <a:pt x="154" y="252"/>
                    <a:pt x="154" y="252"/>
                  </a:cubicBezTo>
                  <a:cubicBezTo>
                    <a:pt x="161" y="219"/>
                    <a:pt x="161" y="219"/>
                    <a:pt x="161" y="219"/>
                  </a:cubicBezTo>
                  <a:cubicBezTo>
                    <a:pt x="169" y="216"/>
                    <a:pt x="177" y="212"/>
                    <a:pt x="183" y="207"/>
                  </a:cubicBezTo>
                  <a:cubicBezTo>
                    <a:pt x="215" y="220"/>
                    <a:pt x="215" y="220"/>
                    <a:pt x="215" y="220"/>
                  </a:cubicBezTo>
                  <a:cubicBezTo>
                    <a:pt x="234" y="196"/>
                    <a:pt x="234" y="196"/>
                    <a:pt x="234" y="196"/>
                  </a:cubicBezTo>
                  <a:cubicBezTo>
                    <a:pt x="216" y="167"/>
                    <a:pt x="216" y="167"/>
                    <a:pt x="216" y="167"/>
                  </a:cubicBezTo>
                  <a:cubicBezTo>
                    <a:pt x="219" y="160"/>
                    <a:pt x="221" y="152"/>
                    <a:pt x="223" y="144"/>
                  </a:cubicBezTo>
                  <a:cubicBezTo>
                    <a:pt x="255" y="131"/>
                    <a:pt x="255" y="131"/>
                    <a:pt x="255" y="131"/>
                  </a:cubicBezTo>
                  <a:cubicBezTo>
                    <a:pt x="252" y="101"/>
                    <a:pt x="252" y="101"/>
                    <a:pt x="252" y="101"/>
                  </a:cubicBezTo>
                  <a:cubicBezTo>
                    <a:pt x="218" y="93"/>
                    <a:pt x="218" y="93"/>
                    <a:pt x="218" y="93"/>
                  </a:cubicBezTo>
                  <a:cubicBezTo>
                    <a:pt x="215" y="86"/>
                    <a:pt x="211" y="78"/>
                    <a:pt x="207" y="72"/>
                  </a:cubicBezTo>
                  <a:cubicBezTo>
                    <a:pt x="220" y="40"/>
                    <a:pt x="220" y="40"/>
                    <a:pt x="220" y="40"/>
                  </a:cubicBezTo>
                  <a:cubicBezTo>
                    <a:pt x="197" y="21"/>
                    <a:pt x="197" y="21"/>
                    <a:pt x="197" y="21"/>
                  </a:cubicBezTo>
                  <a:cubicBezTo>
                    <a:pt x="168" y="39"/>
                    <a:pt x="168" y="39"/>
                    <a:pt x="168" y="39"/>
                  </a:cubicBezTo>
                  <a:cubicBezTo>
                    <a:pt x="160" y="36"/>
                    <a:pt x="152" y="33"/>
                    <a:pt x="144" y="32"/>
                  </a:cubicBezTo>
                  <a:cubicBezTo>
                    <a:pt x="131" y="0"/>
                    <a:pt x="131" y="0"/>
                    <a:pt x="131" y="0"/>
                  </a:cubicBezTo>
                  <a:cubicBezTo>
                    <a:pt x="101" y="3"/>
                    <a:pt x="101" y="3"/>
                    <a:pt x="101" y="3"/>
                  </a:cubicBezTo>
                  <a:cubicBezTo>
                    <a:pt x="94" y="37"/>
                    <a:pt x="94" y="37"/>
                    <a:pt x="94" y="37"/>
                  </a:cubicBezTo>
                  <a:cubicBezTo>
                    <a:pt x="85" y="40"/>
                    <a:pt x="78" y="43"/>
                    <a:pt x="71" y="48"/>
                  </a:cubicBezTo>
                  <a:cubicBezTo>
                    <a:pt x="40" y="35"/>
                    <a:pt x="40" y="35"/>
                    <a:pt x="40" y="35"/>
                  </a:cubicBezTo>
                  <a:lnTo>
                    <a:pt x="20" y="59"/>
                  </a:lnTo>
                  <a:close/>
                  <a:moveTo>
                    <a:pt x="174" y="116"/>
                  </a:moveTo>
                  <a:cubicBezTo>
                    <a:pt x="174" y="120"/>
                    <a:pt x="175" y="124"/>
                    <a:pt x="175" y="128"/>
                  </a:cubicBezTo>
                  <a:cubicBezTo>
                    <a:pt x="175" y="150"/>
                    <a:pt x="160" y="169"/>
                    <a:pt x="139" y="174"/>
                  </a:cubicBezTo>
                  <a:cubicBezTo>
                    <a:pt x="126" y="177"/>
                    <a:pt x="114" y="175"/>
                    <a:pt x="103" y="169"/>
                  </a:cubicBezTo>
                  <a:cubicBezTo>
                    <a:pt x="92" y="162"/>
                    <a:pt x="84" y="152"/>
                    <a:pt x="81" y="139"/>
                  </a:cubicBezTo>
                  <a:cubicBezTo>
                    <a:pt x="80" y="135"/>
                    <a:pt x="79" y="131"/>
                    <a:pt x="79" y="128"/>
                  </a:cubicBezTo>
                  <a:cubicBezTo>
                    <a:pt x="79" y="106"/>
                    <a:pt x="94" y="87"/>
                    <a:pt x="116" y="81"/>
                  </a:cubicBezTo>
                  <a:cubicBezTo>
                    <a:pt x="141" y="75"/>
                    <a:pt x="167" y="90"/>
                    <a:pt x="174" y="116"/>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8">
              <a:extLst>
                <a:ext uri="{FF2B5EF4-FFF2-40B4-BE49-F238E27FC236}">
                  <a16:creationId xmlns:a16="http://schemas.microsoft.com/office/drawing/2014/main" id="{893CA8FA-B76A-8847-9F1F-41B16717B49C}"/>
                </a:ext>
              </a:extLst>
            </p:cNvPr>
            <p:cNvSpPr>
              <a:spLocks noEditPoints="1"/>
            </p:cNvSpPr>
            <p:nvPr/>
          </p:nvSpPr>
          <p:spPr bwMode="auto">
            <a:xfrm>
              <a:off x="4830499" y="3439178"/>
              <a:ext cx="831759" cy="833270"/>
            </a:xfrm>
            <a:custGeom>
              <a:avLst/>
              <a:gdLst>
                <a:gd name="T0" fmla="*/ 382 w 391"/>
                <a:gd name="T1" fmla="*/ 265 h 391"/>
                <a:gd name="T2" fmla="*/ 391 w 391"/>
                <a:gd name="T3" fmla="*/ 229 h 391"/>
                <a:gd name="T4" fmla="*/ 349 w 391"/>
                <a:gd name="T5" fmla="*/ 204 h 391"/>
                <a:gd name="T6" fmla="*/ 342 w 391"/>
                <a:gd name="T7" fmla="*/ 148 h 391"/>
                <a:gd name="T8" fmla="*/ 376 w 391"/>
                <a:gd name="T9" fmla="*/ 113 h 391"/>
                <a:gd name="T10" fmla="*/ 357 w 391"/>
                <a:gd name="T11" fmla="*/ 81 h 391"/>
                <a:gd name="T12" fmla="*/ 310 w 391"/>
                <a:gd name="T13" fmla="*/ 93 h 391"/>
                <a:gd name="T14" fmla="*/ 266 w 391"/>
                <a:gd name="T15" fmla="*/ 59 h 391"/>
                <a:gd name="T16" fmla="*/ 265 w 391"/>
                <a:gd name="T17" fmla="*/ 10 h 391"/>
                <a:gd name="T18" fmla="*/ 229 w 391"/>
                <a:gd name="T19" fmla="*/ 0 h 391"/>
                <a:gd name="T20" fmla="*/ 204 w 391"/>
                <a:gd name="T21" fmla="*/ 42 h 391"/>
                <a:gd name="T22" fmla="*/ 148 w 391"/>
                <a:gd name="T23" fmla="*/ 50 h 391"/>
                <a:gd name="T24" fmla="*/ 113 w 391"/>
                <a:gd name="T25" fmla="*/ 15 h 391"/>
                <a:gd name="T26" fmla="*/ 81 w 391"/>
                <a:gd name="T27" fmla="*/ 34 h 391"/>
                <a:gd name="T28" fmla="*/ 93 w 391"/>
                <a:gd name="T29" fmla="*/ 82 h 391"/>
                <a:gd name="T30" fmla="*/ 59 w 391"/>
                <a:gd name="T31" fmla="*/ 126 h 391"/>
                <a:gd name="T32" fmla="*/ 10 w 391"/>
                <a:gd name="T33" fmla="*/ 127 h 391"/>
                <a:gd name="T34" fmla="*/ 0 w 391"/>
                <a:gd name="T35" fmla="*/ 163 h 391"/>
                <a:gd name="T36" fmla="*/ 43 w 391"/>
                <a:gd name="T37" fmla="*/ 188 h 391"/>
                <a:gd name="T38" fmla="*/ 50 w 391"/>
                <a:gd name="T39" fmla="*/ 243 h 391"/>
                <a:gd name="T40" fmla="*/ 16 w 391"/>
                <a:gd name="T41" fmla="*/ 278 h 391"/>
                <a:gd name="T42" fmla="*/ 34 w 391"/>
                <a:gd name="T43" fmla="*/ 311 h 391"/>
                <a:gd name="T44" fmla="*/ 82 w 391"/>
                <a:gd name="T45" fmla="*/ 298 h 391"/>
                <a:gd name="T46" fmla="*/ 126 w 391"/>
                <a:gd name="T47" fmla="*/ 333 h 391"/>
                <a:gd name="T48" fmla="*/ 127 w 391"/>
                <a:gd name="T49" fmla="*/ 381 h 391"/>
                <a:gd name="T50" fmla="*/ 163 w 391"/>
                <a:gd name="T51" fmla="*/ 391 h 391"/>
                <a:gd name="T52" fmla="*/ 188 w 391"/>
                <a:gd name="T53" fmla="*/ 349 h 391"/>
                <a:gd name="T54" fmla="*/ 243 w 391"/>
                <a:gd name="T55" fmla="*/ 342 h 391"/>
                <a:gd name="T56" fmla="*/ 278 w 391"/>
                <a:gd name="T57" fmla="*/ 376 h 391"/>
                <a:gd name="T58" fmla="*/ 311 w 391"/>
                <a:gd name="T59" fmla="*/ 357 h 391"/>
                <a:gd name="T60" fmla="*/ 299 w 391"/>
                <a:gd name="T61" fmla="*/ 310 h 391"/>
                <a:gd name="T62" fmla="*/ 333 w 391"/>
                <a:gd name="T63" fmla="*/ 265 h 391"/>
                <a:gd name="T64" fmla="*/ 382 w 391"/>
                <a:gd name="T65" fmla="*/ 265 h 391"/>
                <a:gd name="T66" fmla="*/ 187 w 391"/>
                <a:gd name="T67" fmla="*/ 303 h 391"/>
                <a:gd name="T68" fmla="*/ 89 w 391"/>
                <a:gd name="T69" fmla="*/ 187 h 391"/>
                <a:gd name="T70" fmla="*/ 205 w 391"/>
                <a:gd name="T71" fmla="*/ 88 h 391"/>
                <a:gd name="T72" fmla="*/ 303 w 391"/>
                <a:gd name="T73" fmla="*/ 204 h 391"/>
                <a:gd name="T74" fmla="*/ 187 w 391"/>
                <a:gd name="T75" fmla="*/ 3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2" y="265"/>
                  </a:moveTo>
                  <a:cubicBezTo>
                    <a:pt x="391" y="229"/>
                    <a:pt x="391" y="229"/>
                    <a:pt x="391" y="229"/>
                  </a:cubicBezTo>
                  <a:cubicBezTo>
                    <a:pt x="349" y="204"/>
                    <a:pt x="349" y="204"/>
                    <a:pt x="349" y="204"/>
                  </a:cubicBezTo>
                  <a:cubicBezTo>
                    <a:pt x="350" y="184"/>
                    <a:pt x="348" y="166"/>
                    <a:pt x="342" y="148"/>
                  </a:cubicBezTo>
                  <a:cubicBezTo>
                    <a:pt x="376" y="113"/>
                    <a:pt x="376" y="113"/>
                    <a:pt x="376" y="113"/>
                  </a:cubicBezTo>
                  <a:cubicBezTo>
                    <a:pt x="357" y="81"/>
                    <a:pt x="357" y="81"/>
                    <a:pt x="357" y="81"/>
                  </a:cubicBezTo>
                  <a:cubicBezTo>
                    <a:pt x="310" y="93"/>
                    <a:pt x="310" y="93"/>
                    <a:pt x="310" y="93"/>
                  </a:cubicBezTo>
                  <a:cubicBezTo>
                    <a:pt x="297" y="79"/>
                    <a:pt x="282" y="67"/>
                    <a:pt x="266" y="59"/>
                  </a:cubicBezTo>
                  <a:cubicBezTo>
                    <a:pt x="265" y="10"/>
                    <a:pt x="265" y="10"/>
                    <a:pt x="265" y="10"/>
                  </a:cubicBezTo>
                  <a:cubicBezTo>
                    <a:pt x="229" y="0"/>
                    <a:pt x="229" y="0"/>
                    <a:pt x="229" y="0"/>
                  </a:cubicBezTo>
                  <a:cubicBezTo>
                    <a:pt x="204" y="42"/>
                    <a:pt x="204" y="42"/>
                    <a:pt x="204" y="42"/>
                  </a:cubicBezTo>
                  <a:cubicBezTo>
                    <a:pt x="185" y="41"/>
                    <a:pt x="166" y="44"/>
                    <a:pt x="148" y="50"/>
                  </a:cubicBezTo>
                  <a:cubicBezTo>
                    <a:pt x="113" y="15"/>
                    <a:pt x="113" y="15"/>
                    <a:pt x="113" y="15"/>
                  </a:cubicBezTo>
                  <a:cubicBezTo>
                    <a:pt x="81" y="34"/>
                    <a:pt x="81" y="34"/>
                    <a:pt x="81" y="34"/>
                  </a:cubicBezTo>
                  <a:cubicBezTo>
                    <a:pt x="93" y="82"/>
                    <a:pt x="93" y="82"/>
                    <a:pt x="93" y="82"/>
                  </a:cubicBezTo>
                  <a:cubicBezTo>
                    <a:pt x="79" y="94"/>
                    <a:pt x="68" y="109"/>
                    <a:pt x="59" y="126"/>
                  </a:cubicBezTo>
                  <a:cubicBezTo>
                    <a:pt x="10" y="127"/>
                    <a:pt x="10" y="127"/>
                    <a:pt x="10" y="127"/>
                  </a:cubicBezTo>
                  <a:cubicBezTo>
                    <a:pt x="0" y="163"/>
                    <a:pt x="0" y="163"/>
                    <a:pt x="0" y="163"/>
                  </a:cubicBezTo>
                  <a:cubicBezTo>
                    <a:pt x="43" y="188"/>
                    <a:pt x="43" y="188"/>
                    <a:pt x="43" y="188"/>
                  </a:cubicBezTo>
                  <a:cubicBezTo>
                    <a:pt x="42" y="207"/>
                    <a:pt x="44" y="226"/>
                    <a:pt x="50" y="243"/>
                  </a:cubicBezTo>
                  <a:cubicBezTo>
                    <a:pt x="16" y="278"/>
                    <a:pt x="16" y="278"/>
                    <a:pt x="16" y="278"/>
                  </a:cubicBezTo>
                  <a:cubicBezTo>
                    <a:pt x="34" y="311"/>
                    <a:pt x="34" y="311"/>
                    <a:pt x="34" y="311"/>
                  </a:cubicBezTo>
                  <a:cubicBezTo>
                    <a:pt x="82" y="298"/>
                    <a:pt x="82" y="298"/>
                    <a:pt x="82" y="298"/>
                  </a:cubicBezTo>
                  <a:cubicBezTo>
                    <a:pt x="94" y="312"/>
                    <a:pt x="110" y="324"/>
                    <a:pt x="126" y="333"/>
                  </a:cubicBezTo>
                  <a:cubicBezTo>
                    <a:pt x="127" y="381"/>
                    <a:pt x="127" y="381"/>
                    <a:pt x="127" y="381"/>
                  </a:cubicBezTo>
                  <a:cubicBezTo>
                    <a:pt x="163" y="391"/>
                    <a:pt x="163" y="391"/>
                    <a:pt x="163" y="391"/>
                  </a:cubicBezTo>
                  <a:cubicBezTo>
                    <a:pt x="188" y="349"/>
                    <a:pt x="188" y="349"/>
                    <a:pt x="188" y="349"/>
                  </a:cubicBezTo>
                  <a:cubicBezTo>
                    <a:pt x="207" y="350"/>
                    <a:pt x="226" y="347"/>
                    <a:pt x="243" y="342"/>
                  </a:cubicBezTo>
                  <a:cubicBezTo>
                    <a:pt x="278" y="376"/>
                    <a:pt x="278" y="376"/>
                    <a:pt x="278" y="376"/>
                  </a:cubicBezTo>
                  <a:cubicBezTo>
                    <a:pt x="311" y="357"/>
                    <a:pt x="311" y="357"/>
                    <a:pt x="311" y="357"/>
                  </a:cubicBezTo>
                  <a:cubicBezTo>
                    <a:pt x="299" y="310"/>
                    <a:pt x="299" y="310"/>
                    <a:pt x="299" y="310"/>
                  </a:cubicBezTo>
                  <a:cubicBezTo>
                    <a:pt x="312" y="297"/>
                    <a:pt x="324" y="282"/>
                    <a:pt x="333" y="265"/>
                  </a:cubicBezTo>
                  <a:lnTo>
                    <a:pt x="382" y="265"/>
                  </a:lnTo>
                  <a:close/>
                  <a:moveTo>
                    <a:pt x="187" y="303"/>
                  </a:moveTo>
                  <a:cubicBezTo>
                    <a:pt x="128" y="298"/>
                    <a:pt x="84" y="246"/>
                    <a:pt x="89" y="187"/>
                  </a:cubicBezTo>
                  <a:cubicBezTo>
                    <a:pt x="94" y="128"/>
                    <a:pt x="145" y="84"/>
                    <a:pt x="205" y="88"/>
                  </a:cubicBezTo>
                  <a:cubicBezTo>
                    <a:pt x="264" y="93"/>
                    <a:pt x="308" y="145"/>
                    <a:pt x="303" y="204"/>
                  </a:cubicBezTo>
                  <a:cubicBezTo>
                    <a:pt x="298" y="264"/>
                    <a:pt x="247" y="308"/>
                    <a:pt x="187" y="303"/>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0">
              <a:extLst>
                <a:ext uri="{FF2B5EF4-FFF2-40B4-BE49-F238E27FC236}">
                  <a16:creationId xmlns:a16="http://schemas.microsoft.com/office/drawing/2014/main" id="{730972E4-8882-3240-B5E4-184C97104888}"/>
                </a:ext>
              </a:extLst>
            </p:cNvPr>
            <p:cNvSpPr>
              <a:spLocks noEditPoints="1"/>
            </p:cNvSpPr>
            <p:nvPr/>
          </p:nvSpPr>
          <p:spPr bwMode="auto">
            <a:xfrm>
              <a:off x="5511301" y="3030090"/>
              <a:ext cx="741186" cy="741187"/>
            </a:xfrm>
            <a:custGeom>
              <a:avLst/>
              <a:gdLst>
                <a:gd name="T0" fmla="*/ 337 w 348"/>
                <a:gd name="T1" fmla="*/ 251 h 348"/>
                <a:gd name="T2" fmla="*/ 348 w 348"/>
                <a:gd name="T3" fmla="*/ 219 h 348"/>
                <a:gd name="T4" fmla="*/ 312 w 348"/>
                <a:gd name="T5" fmla="*/ 193 h 348"/>
                <a:gd name="T6" fmla="*/ 310 w 348"/>
                <a:gd name="T7" fmla="*/ 142 h 348"/>
                <a:gd name="T8" fmla="*/ 343 w 348"/>
                <a:gd name="T9" fmla="*/ 113 h 348"/>
                <a:gd name="T10" fmla="*/ 329 w 348"/>
                <a:gd name="T11" fmla="*/ 83 h 348"/>
                <a:gd name="T12" fmla="*/ 285 w 348"/>
                <a:gd name="T13" fmla="*/ 90 h 348"/>
                <a:gd name="T14" fmla="*/ 248 w 348"/>
                <a:gd name="T15" fmla="*/ 56 h 348"/>
                <a:gd name="T16" fmla="*/ 251 w 348"/>
                <a:gd name="T17" fmla="*/ 12 h 348"/>
                <a:gd name="T18" fmla="*/ 219 w 348"/>
                <a:gd name="T19" fmla="*/ 0 h 348"/>
                <a:gd name="T20" fmla="*/ 193 w 348"/>
                <a:gd name="T21" fmla="*/ 37 h 348"/>
                <a:gd name="T22" fmla="*/ 142 w 348"/>
                <a:gd name="T23" fmla="*/ 39 h 348"/>
                <a:gd name="T24" fmla="*/ 113 w 348"/>
                <a:gd name="T25" fmla="*/ 6 h 348"/>
                <a:gd name="T26" fmla="*/ 83 w 348"/>
                <a:gd name="T27" fmla="*/ 20 h 348"/>
                <a:gd name="T28" fmla="*/ 90 w 348"/>
                <a:gd name="T29" fmla="*/ 64 h 348"/>
                <a:gd name="T30" fmla="*/ 56 w 348"/>
                <a:gd name="T31" fmla="*/ 101 h 348"/>
                <a:gd name="T32" fmla="*/ 12 w 348"/>
                <a:gd name="T33" fmla="*/ 98 h 348"/>
                <a:gd name="T34" fmla="*/ 0 w 348"/>
                <a:gd name="T35" fmla="*/ 130 h 348"/>
                <a:gd name="T36" fmla="*/ 37 w 348"/>
                <a:gd name="T37" fmla="*/ 156 h 348"/>
                <a:gd name="T38" fmla="*/ 39 w 348"/>
                <a:gd name="T39" fmla="*/ 207 h 348"/>
                <a:gd name="T40" fmla="*/ 6 w 348"/>
                <a:gd name="T41" fmla="*/ 236 h 348"/>
                <a:gd name="T42" fmla="*/ 20 w 348"/>
                <a:gd name="T43" fmla="*/ 266 h 348"/>
                <a:gd name="T44" fmla="*/ 64 w 348"/>
                <a:gd name="T45" fmla="*/ 259 h 348"/>
                <a:gd name="T46" fmla="*/ 102 w 348"/>
                <a:gd name="T47" fmla="*/ 293 h 348"/>
                <a:gd name="T48" fmla="*/ 99 w 348"/>
                <a:gd name="T49" fmla="*/ 337 h 348"/>
                <a:gd name="T50" fmla="*/ 130 w 348"/>
                <a:gd name="T51" fmla="*/ 348 h 348"/>
                <a:gd name="T52" fmla="*/ 156 w 348"/>
                <a:gd name="T53" fmla="*/ 312 h 348"/>
                <a:gd name="T54" fmla="*/ 206 w 348"/>
                <a:gd name="T55" fmla="*/ 310 h 348"/>
                <a:gd name="T56" fmla="*/ 236 w 348"/>
                <a:gd name="T57" fmla="*/ 343 h 348"/>
                <a:gd name="T58" fmla="*/ 266 w 348"/>
                <a:gd name="T59" fmla="*/ 329 h 348"/>
                <a:gd name="T60" fmla="*/ 259 w 348"/>
                <a:gd name="T61" fmla="*/ 285 h 348"/>
                <a:gd name="T62" fmla="*/ 293 w 348"/>
                <a:gd name="T63" fmla="*/ 248 h 348"/>
                <a:gd name="T64" fmla="*/ 337 w 348"/>
                <a:gd name="T65" fmla="*/ 251 h 348"/>
                <a:gd name="T66" fmla="*/ 159 w 348"/>
                <a:gd name="T67" fmla="*/ 271 h 348"/>
                <a:gd name="T68" fmla="*/ 78 w 348"/>
                <a:gd name="T69" fmla="*/ 159 h 348"/>
                <a:gd name="T70" fmla="*/ 190 w 348"/>
                <a:gd name="T71" fmla="*/ 78 h 348"/>
                <a:gd name="T72" fmla="*/ 271 w 348"/>
                <a:gd name="T73" fmla="*/ 190 h 348"/>
                <a:gd name="T74" fmla="*/ 159 w 348"/>
                <a:gd name="T75" fmla="*/ 27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8">
                  <a:moveTo>
                    <a:pt x="337" y="251"/>
                  </a:moveTo>
                  <a:cubicBezTo>
                    <a:pt x="348" y="219"/>
                    <a:pt x="348" y="219"/>
                    <a:pt x="348" y="219"/>
                  </a:cubicBezTo>
                  <a:cubicBezTo>
                    <a:pt x="312" y="193"/>
                    <a:pt x="312" y="193"/>
                    <a:pt x="312" y="193"/>
                  </a:cubicBezTo>
                  <a:cubicBezTo>
                    <a:pt x="315" y="176"/>
                    <a:pt x="314" y="159"/>
                    <a:pt x="310" y="142"/>
                  </a:cubicBezTo>
                  <a:cubicBezTo>
                    <a:pt x="343" y="113"/>
                    <a:pt x="343" y="113"/>
                    <a:pt x="343" y="113"/>
                  </a:cubicBezTo>
                  <a:cubicBezTo>
                    <a:pt x="329" y="83"/>
                    <a:pt x="329" y="83"/>
                    <a:pt x="329" y="83"/>
                  </a:cubicBezTo>
                  <a:cubicBezTo>
                    <a:pt x="285" y="90"/>
                    <a:pt x="285" y="90"/>
                    <a:pt x="285" y="90"/>
                  </a:cubicBezTo>
                  <a:cubicBezTo>
                    <a:pt x="275" y="77"/>
                    <a:pt x="262" y="65"/>
                    <a:pt x="248" y="56"/>
                  </a:cubicBezTo>
                  <a:cubicBezTo>
                    <a:pt x="251" y="12"/>
                    <a:pt x="251" y="12"/>
                    <a:pt x="251" y="12"/>
                  </a:cubicBezTo>
                  <a:cubicBezTo>
                    <a:pt x="219" y="0"/>
                    <a:pt x="219" y="0"/>
                    <a:pt x="219" y="0"/>
                  </a:cubicBezTo>
                  <a:cubicBezTo>
                    <a:pt x="193" y="37"/>
                    <a:pt x="193" y="37"/>
                    <a:pt x="193" y="37"/>
                  </a:cubicBezTo>
                  <a:cubicBezTo>
                    <a:pt x="176" y="34"/>
                    <a:pt x="159" y="35"/>
                    <a:pt x="142" y="39"/>
                  </a:cubicBezTo>
                  <a:cubicBezTo>
                    <a:pt x="113" y="6"/>
                    <a:pt x="113" y="6"/>
                    <a:pt x="113" y="6"/>
                  </a:cubicBezTo>
                  <a:cubicBezTo>
                    <a:pt x="83" y="20"/>
                    <a:pt x="83" y="20"/>
                    <a:pt x="83" y="20"/>
                  </a:cubicBezTo>
                  <a:cubicBezTo>
                    <a:pt x="90" y="64"/>
                    <a:pt x="90" y="64"/>
                    <a:pt x="90" y="64"/>
                  </a:cubicBezTo>
                  <a:cubicBezTo>
                    <a:pt x="77" y="74"/>
                    <a:pt x="65" y="87"/>
                    <a:pt x="56" y="101"/>
                  </a:cubicBezTo>
                  <a:cubicBezTo>
                    <a:pt x="12" y="98"/>
                    <a:pt x="12" y="98"/>
                    <a:pt x="12" y="98"/>
                  </a:cubicBezTo>
                  <a:cubicBezTo>
                    <a:pt x="0" y="130"/>
                    <a:pt x="0" y="130"/>
                    <a:pt x="0" y="130"/>
                  </a:cubicBezTo>
                  <a:cubicBezTo>
                    <a:pt x="37" y="156"/>
                    <a:pt x="37" y="156"/>
                    <a:pt x="37" y="156"/>
                  </a:cubicBezTo>
                  <a:cubicBezTo>
                    <a:pt x="34" y="173"/>
                    <a:pt x="35" y="190"/>
                    <a:pt x="39" y="207"/>
                  </a:cubicBezTo>
                  <a:cubicBezTo>
                    <a:pt x="6" y="236"/>
                    <a:pt x="6" y="236"/>
                    <a:pt x="6" y="236"/>
                  </a:cubicBezTo>
                  <a:cubicBezTo>
                    <a:pt x="20" y="266"/>
                    <a:pt x="20" y="266"/>
                    <a:pt x="20" y="266"/>
                  </a:cubicBezTo>
                  <a:cubicBezTo>
                    <a:pt x="64" y="259"/>
                    <a:pt x="64" y="259"/>
                    <a:pt x="64" y="259"/>
                  </a:cubicBezTo>
                  <a:cubicBezTo>
                    <a:pt x="74" y="272"/>
                    <a:pt x="87" y="284"/>
                    <a:pt x="102" y="293"/>
                  </a:cubicBezTo>
                  <a:cubicBezTo>
                    <a:pt x="99" y="337"/>
                    <a:pt x="99" y="337"/>
                    <a:pt x="99" y="337"/>
                  </a:cubicBezTo>
                  <a:cubicBezTo>
                    <a:pt x="130" y="348"/>
                    <a:pt x="130" y="348"/>
                    <a:pt x="130" y="348"/>
                  </a:cubicBezTo>
                  <a:cubicBezTo>
                    <a:pt x="156" y="312"/>
                    <a:pt x="156" y="312"/>
                    <a:pt x="156" y="312"/>
                  </a:cubicBezTo>
                  <a:cubicBezTo>
                    <a:pt x="173" y="315"/>
                    <a:pt x="190" y="314"/>
                    <a:pt x="206" y="310"/>
                  </a:cubicBezTo>
                  <a:cubicBezTo>
                    <a:pt x="236" y="343"/>
                    <a:pt x="236" y="343"/>
                    <a:pt x="236" y="343"/>
                  </a:cubicBezTo>
                  <a:cubicBezTo>
                    <a:pt x="266" y="329"/>
                    <a:pt x="266" y="329"/>
                    <a:pt x="266" y="329"/>
                  </a:cubicBezTo>
                  <a:cubicBezTo>
                    <a:pt x="259" y="285"/>
                    <a:pt x="259" y="285"/>
                    <a:pt x="259" y="285"/>
                  </a:cubicBezTo>
                  <a:cubicBezTo>
                    <a:pt x="272" y="275"/>
                    <a:pt x="284" y="262"/>
                    <a:pt x="293" y="248"/>
                  </a:cubicBezTo>
                  <a:lnTo>
                    <a:pt x="337" y="251"/>
                  </a:lnTo>
                  <a:close/>
                  <a:moveTo>
                    <a:pt x="159" y="271"/>
                  </a:moveTo>
                  <a:cubicBezTo>
                    <a:pt x="106" y="262"/>
                    <a:pt x="70" y="212"/>
                    <a:pt x="78" y="159"/>
                  </a:cubicBezTo>
                  <a:cubicBezTo>
                    <a:pt x="87" y="106"/>
                    <a:pt x="137" y="70"/>
                    <a:pt x="190" y="78"/>
                  </a:cubicBezTo>
                  <a:cubicBezTo>
                    <a:pt x="243" y="87"/>
                    <a:pt x="279" y="137"/>
                    <a:pt x="271" y="190"/>
                  </a:cubicBezTo>
                  <a:cubicBezTo>
                    <a:pt x="262" y="243"/>
                    <a:pt x="212" y="279"/>
                    <a:pt x="159" y="271"/>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1">
              <a:extLst>
                <a:ext uri="{FF2B5EF4-FFF2-40B4-BE49-F238E27FC236}">
                  <a16:creationId xmlns:a16="http://schemas.microsoft.com/office/drawing/2014/main" id="{846E65CD-EA88-C741-B6C5-065B83CD7AD6}"/>
                </a:ext>
              </a:extLst>
            </p:cNvPr>
            <p:cNvSpPr>
              <a:spLocks noEditPoints="1"/>
            </p:cNvSpPr>
            <p:nvPr/>
          </p:nvSpPr>
          <p:spPr bwMode="auto">
            <a:xfrm>
              <a:off x="3853822" y="3796940"/>
              <a:ext cx="831759" cy="833270"/>
            </a:xfrm>
            <a:custGeom>
              <a:avLst/>
              <a:gdLst>
                <a:gd name="T0" fmla="*/ 381 w 391"/>
                <a:gd name="T1" fmla="*/ 264 h 391"/>
                <a:gd name="T2" fmla="*/ 391 w 391"/>
                <a:gd name="T3" fmla="*/ 228 h 391"/>
                <a:gd name="T4" fmla="*/ 348 w 391"/>
                <a:gd name="T5" fmla="*/ 203 h 391"/>
                <a:gd name="T6" fmla="*/ 341 w 391"/>
                <a:gd name="T7" fmla="*/ 147 h 391"/>
                <a:gd name="T8" fmla="*/ 375 w 391"/>
                <a:gd name="T9" fmla="*/ 112 h 391"/>
                <a:gd name="T10" fmla="*/ 357 w 391"/>
                <a:gd name="T11" fmla="*/ 80 h 391"/>
                <a:gd name="T12" fmla="*/ 309 w 391"/>
                <a:gd name="T13" fmla="*/ 92 h 391"/>
                <a:gd name="T14" fmla="*/ 265 w 391"/>
                <a:gd name="T15" fmla="*/ 58 h 391"/>
                <a:gd name="T16" fmla="*/ 264 w 391"/>
                <a:gd name="T17" fmla="*/ 9 h 391"/>
                <a:gd name="T18" fmla="*/ 228 w 391"/>
                <a:gd name="T19" fmla="*/ 0 h 391"/>
                <a:gd name="T20" fmla="*/ 203 w 391"/>
                <a:gd name="T21" fmla="*/ 42 h 391"/>
                <a:gd name="T22" fmla="*/ 148 w 391"/>
                <a:gd name="T23" fmla="*/ 49 h 391"/>
                <a:gd name="T24" fmla="*/ 112 w 391"/>
                <a:gd name="T25" fmla="*/ 15 h 391"/>
                <a:gd name="T26" fmla="*/ 80 w 391"/>
                <a:gd name="T27" fmla="*/ 33 h 391"/>
                <a:gd name="T28" fmla="*/ 92 w 391"/>
                <a:gd name="T29" fmla="*/ 81 h 391"/>
                <a:gd name="T30" fmla="*/ 58 w 391"/>
                <a:gd name="T31" fmla="*/ 125 h 391"/>
                <a:gd name="T32" fmla="*/ 9 w 391"/>
                <a:gd name="T33" fmla="*/ 126 h 391"/>
                <a:gd name="T34" fmla="*/ 0 w 391"/>
                <a:gd name="T35" fmla="*/ 162 h 391"/>
                <a:gd name="T36" fmla="*/ 42 w 391"/>
                <a:gd name="T37" fmla="*/ 187 h 391"/>
                <a:gd name="T38" fmla="*/ 49 w 391"/>
                <a:gd name="T39" fmla="*/ 243 h 391"/>
                <a:gd name="T40" fmla="*/ 15 w 391"/>
                <a:gd name="T41" fmla="*/ 278 h 391"/>
                <a:gd name="T42" fmla="*/ 34 w 391"/>
                <a:gd name="T43" fmla="*/ 310 h 391"/>
                <a:gd name="T44" fmla="*/ 81 w 391"/>
                <a:gd name="T45" fmla="*/ 298 h 391"/>
                <a:gd name="T46" fmla="*/ 126 w 391"/>
                <a:gd name="T47" fmla="*/ 332 h 391"/>
                <a:gd name="T48" fmla="*/ 126 w 391"/>
                <a:gd name="T49" fmla="*/ 381 h 391"/>
                <a:gd name="T50" fmla="*/ 162 w 391"/>
                <a:gd name="T51" fmla="*/ 391 h 391"/>
                <a:gd name="T52" fmla="*/ 187 w 391"/>
                <a:gd name="T53" fmla="*/ 348 h 391"/>
                <a:gd name="T54" fmla="*/ 243 w 391"/>
                <a:gd name="T55" fmla="*/ 341 h 391"/>
                <a:gd name="T56" fmla="*/ 278 w 391"/>
                <a:gd name="T57" fmla="*/ 375 h 391"/>
                <a:gd name="T58" fmla="*/ 310 w 391"/>
                <a:gd name="T59" fmla="*/ 357 h 391"/>
                <a:gd name="T60" fmla="*/ 298 w 391"/>
                <a:gd name="T61" fmla="*/ 309 h 391"/>
                <a:gd name="T62" fmla="*/ 332 w 391"/>
                <a:gd name="T63" fmla="*/ 265 h 391"/>
                <a:gd name="T64" fmla="*/ 381 w 391"/>
                <a:gd name="T65" fmla="*/ 264 h 391"/>
                <a:gd name="T66" fmla="*/ 187 w 391"/>
                <a:gd name="T67" fmla="*/ 302 h 391"/>
                <a:gd name="T68" fmla="*/ 88 w 391"/>
                <a:gd name="T69" fmla="*/ 186 h 391"/>
                <a:gd name="T70" fmla="*/ 204 w 391"/>
                <a:gd name="T71" fmla="*/ 88 h 391"/>
                <a:gd name="T72" fmla="*/ 302 w 391"/>
                <a:gd name="T73" fmla="*/ 204 h 391"/>
                <a:gd name="T74" fmla="*/ 187 w 391"/>
                <a:gd name="T7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1" y="264"/>
                  </a:moveTo>
                  <a:cubicBezTo>
                    <a:pt x="391" y="228"/>
                    <a:pt x="391" y="228"/>
                    <a:pt x="391" y="228"/>
                  </a:cubicBezTo>
                  <a:cubicBezTo>
                    <a:pt x="348" y="203"/>
                    <a:pt x="348" y="203"/>
                    <a:pt x="348" y="203"/>
                  </a:cubicBezTo>
                  <a:cubicBezTo>
                    <a:pt x="350" y="184"/>
                    <a:pt x="347" y="165"/>
                    <a:pt x="341" y="147"/>
                  </a:cubicBezTo>
                  <a:cubicBezTo>
                    <a:pt x="375" y="112"/>
                    <a:pt x="375" y="112"/>
                    <a:pt x="375" y="112"/>
                  </a:cubicBezTo>
                  <a:cubicBezTo>
                    <a:pt x="357" y="80"/>
                    <a:pt x="357" y="80"/>
                    <a:pt x="357" y="80"/>
                  </a:cubicBezTo>
                  <a:cubicBezTo>
                    <a:pt x="309" y="92"/>
                    <a:pt x="309" y="92"/>
                    <a:pt x="309" y="92"/>
                  </a:cubicBezTo>
                  <a:cubicBezTo>
                    <a:pt x="297" y="78"/>
                    <a:pt x="282" y="67"/>
                    <a:pt x="265" y="58"/>
                  </a:cubicBezTo>
                  <a:cubicBezTo>
                    <a:pt x="264" y="9"/>
                    <a:pt x="264" y="9"/>
                    <a:pt x="264" y="9"/>
                  </a:cubicBezTo>
                  <a:cubicBezTo>
                    <a:pt x="228" y="0"/>
                    <a:pt x="228" y="0"/>
                    <a:pt x="228" y="0"/>
                  </a:cubicBezTo>
                  <a:cubicBezTo>
                    <a:pt x="203" y="42"/>
                    <a:pt x="203" y="42"/>
                    <a:pt x="203" y="42"/>
                  </a:cubicBezTo>
                  <a:cubicBezTo>
                    <a:pt x="184" y="41"/>
                    <a:pt x="165" y="43"/>
                    <a:pt x="148" y="49"/>
                  </a:cubicBezTo>
                  <a:cubicBezTo>
                    <a:pt x="112" y="15"/>
                    <a:pt x="112" y="15"/>
                    <a:pt x="112" y="15"/>
                  </a:cubicBezTo>
                  <a:cubicBezTo>
                    <a:pt x="80" y="33"/>
                    <a:pt x="80" y="33"/>
                    <a:pt x="80" y="33"/>
                  </a:cubicBezTo>
                  <a:cubicBezTo>
                    <a:pt x="92" y="81"/>
                    <a:pt x="92" y="81"/>
                    <a:pt x="92" y="81"/>
                  </a:cubicBezTo>
                  <a:cubicBezTo>
                    <a:pt x="79" y="94"/>
                    <a:pt x="67" y="109"/>
                    <a:pt x="58" y="125"/>
                  </a:cubicBezTo>
                  <a:cubicBezTo>
                    <a:pt x="9" y="126"/>
                    <a:pt x="9" y="126"/>
                    <a:pt x="9" y="126"/>
                  </a:cubicBezTo>
                  <a:cubicBezTo>
                    <a:pt x="0" y="162"/>
                    <a:pt x="0" y="162"/>
                    <a:pt x="0" y="162"/>
                  </a:cubicBezTo>
                  <a:cubicBezTo>
                    <a:pt x="42" y="187"/>
                    <a:pt x="42" y="187"/>
                    <a:pt x="42" y="187"/>
                  </a:cubicBezTo>
                  <a:cubicBezTo>
                    <a:pt x="41" y="206"/>
                    <a:pt x="43" y="225"/>
                    <a:pt x="49" y="243"/>
                  </a:cubicBezTo>
                  <a:cubicBezTo>
                    <a:pt x="15" y="278"/>
                    <a:pt x="15" y="278"/>
                    <a:pt x="15" y="278"/>
                  </a:cubicBezTo>
                  <a:cubicBezTo>
                    <a:pt x="34" y="310"/>
                    <a:pt x="34" y="310"/>
                    <a:pt x="34" y="310"/>
                  </a:cubicBezTo>
                  <a:cubicBezTo>
                    <a:pt x="81" y="298"/>
                    <a:pt x="81" y="298"/>
                    <a:pt x="81" y="298"/>
                  </a:cubicBezTo>
                  <a:cubicBezTo>
                    <a:pt x="94" y="312"/>
                    <a:pt x="109" y="323"/>
                    <a:pt x="126" y="332"/>
                  </a:cubicBezTo>
                  <a:cubicBezTo>
                    <a:pt x="126" y="381"/>
                    <a:pt x="126" y="381"/>
                    <a:pt x="126" y="381"/>
                  </a:cubicBezTo>
                  <a:cubicBezTo>
                    <a:pt x="162" y="391"/>
                    <a:pt x="162" y="391"/>
                    <a:pt x="162" y="391"/>
                  </a:cubicBezTo>
                  <a:cubicBezTo>
                    <a:pt x="187" y="348"/>
                    <a:pt x="187" y="348"/>
                    <a:pt x="187" y="348"/>
                  </a:cubicBezTo>
                  <a:cubicBezTo>
                    <a:pt x="207" y="349"/>
                    <a:pt x="225" y="347"/>
                    <a:pt x="243" y="341"/>
                  </a:cubicBezTo>
                  <a:cubicBezTo>
                    <a:pt x="278" y="375"/>
                    <a:pt x="278" y="375"/>
                    <a:pt x="278" y="375"/>
                  </a:cubicBezTo>
                  <a:cubicBezTo>
                    <a:pt x="310" y="357"/>
                    <a:pt x="310" y="357"/>
                    <a:pt x="310" y="357"/>
                  </a:cubicBezTo>
                  <a:cubicBezTo>
                    <a:pt x="298" y="309"/>
                    <a:pt x="298" y="309"/>
                    <a:pt x="298" y="309"/>
                  </a:cubicBezTo>
                  <a:cubicBezTo>
                    <a:pt x="312" y="297"/>
                    <a:pt x="323" y="282"/>
                    <a:pt x="332" y="265"/>
                  </a:cubicBezTo>
                  <a:lnTo>
                    <a:pt x="381" y="264"/>
                  </a:lnTo>
                  <a:close/>
                  <a:moveTo>
                    <a:pt x="187" y="302"/>
                  </a:moveTo>
                  <a:cubicBezTo>
                    <a:pt x="127" y="298"/>
                    <a:pt x="83" y="246"/>
                    <a:pt x="88" y="186"/>
                  </a:cubicBezTo>
                  <a:cubicBezTo>
                    <a:pt x="93" y="127"/>
                    <a:pt x="145" y="83"/>
                    <a:pt x="204" y="88"/>
                  </a:cubicBezTo>
                  <a:cubicBezTo>
                    <a:pt x="263" y="93"/>
                    <a:pt x="307" y="145"/>
                    <a:pt x="302" y="204"/>
                  </a:cubicBezTo>
                  <a:cubicBezTo>
                    <a:pt x="298" y="263"/>
                    <a:pt x="246" y="307"/>
                    <a:pt x="187" y="302"/>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36">
              <a:extLst>
                <a:ext uri="{FF2B5EF4-FFF2-40B4-BE49-F238E27FC236}">
                  <a16:creationId xmlns:a16="http://schemas.microsoft.com/office/drawing/2014/main" id="{2A6509F0-85C7-2D49-AE7C-B1A765294489}"/>
                </a:ext>
              </a:extLst>
            </p:cNvPr>
            <p:cNvSpPr>
              <a:spLocks noEditPoints="1"/>
            </p:cNvSpPr>
            <p:nvPr/>
          </p:nvSpPr>
          <p:spPr bwMode="auto">
            <a:xfrm>
              <a:off x="1009842" y="3609757"/>
              <a:ext cx="374367" cy="372858"/>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36">
              <a:extLst>
                <a:ext uri="{FF2B5EF4-FFF2-40B4-BE49-F238E27FC236}">
                  <a16:creationId xmlns:a16="http://schemas.microsoft.com/office/drawing/2014/main" id="{BA0DADAD-57B2-374B-A291-C0C995A41F2B}"/>
                </a:ext>
              </a:extLst>
            </p:cNvPr>
            <p:cNvSpPr>
              <a:spLocks noEditPoints="1"/>
            </p:cNvSpPr>
            <p:nvPr/>
          </p:nvSpPr>
          <p:spPr bwMode="auto">
            <a:xfrm>
              <a:off x="2105639" y="1992278"/>
              <a:ext cx="374367" cy="372858"/>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solidFill>
              <a:srgbClr val="DAD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0">
              <a:extLst>
                <a:ext uri="{FF2B5EF4-FFF2-40B4-BE49-F238E27FC236}">
                  <a16:creationId xmlns:a16="http://schemas.microsoft.com/office/drawing/2014/main" id="{88C12A0B-4246-C842-B193-F71D3580F8E1}"/>
                </a:ext>
                <a:ext uri="{C183D7F6-B498-43B3-948B-1728B52AA6E4}">
                  <adec:decorative xmlns:adec="http://schemas.microsoft.com/office/drawing/2017/decorative" val="1"/>
                </a:ext>
              </a:extLst>
            </p:cNvPr>
            <p:cNvSpPr>
              <a:spLocks noEditPoints="1"/>
            </p:cNvSpPr>
            <p:nvPr/>
          </p:nvSpPr>
          <p:spPr bwMode="auto">
            <a:xfrm>
              <a:off x="4524060" y="2199841"/>
              <a:ext cx="1249903" cy="1252922"/>
            </a:xfrm>
            <a:custGeom>
              <a:avLst/>
              <a:gdLst>
                <a:gd name="T0" fmla="*/ 582 w 587"/>
                <a:gd name="T1" fmla="*/ 356 h 588"/>
                <a:gd name="T2" fmla="*/ 539 w 587"/>
                <a:gd name="T3" fmla="*/ 298 h 588"/>
                <a:gd name="T4" fmla="*/ 583 w 587"/>
                <a:gd name="T5" fmla="*/ 243 h 588"/>
                <a:gd name="T6" fmla="*/ 522 w 587"/>
                <a:gd name="T7" fmla="*/ 203 h 588"/>
                <a:gd name="T8" fmla="*/ 541 w 587"/>
                <a:gd name="T9" fmla="*/ 134 h 588"/>
                <a:gd name="T10" fmla="*/ 471 w 587"/>
                <a:gd name="T11" fmla="*/ 124 h 588"/>
                <a:gd name="T12" fmla="*/ 462 w 587"/>
                <a:gd name="T13" fmla="*/ 53 h 588"/>
                <a:gd name="T14" fmla="*/ 390 w 587"/>
                <a:gd name="T15" fmla="*/ 68 h 588"/>
                <a:gd name="T16" fmla="*/ 356 w 587"/>
                <a:gd name="T17" fmla="*/ 6 h 588"/>
                <a:gd name="T18" fmla="*/ 298 w 587"/>
                <a:gd name="T19" fmla="*/ 48 h 588"/>
                <a:gd name="T20" fmla="*/ 243 w 587"/>
                <a:gd name="T21" fmla="*/ 5 h 588"/>
                <a:gd name="T22" fmla="*/ 203 w 587"/>
                <a:gd name="T23" fmla="*/ 66 h 588"/>
                <a:gd name="T24" fmla="*/ 134 w 587"/>
                <a:gd name="T25" fmla="*/ 47 h 588"/>
                <a:gd name="T26" fmla="*/ 123 w 587"/>
                <a:gd name="T27" fmla="*/ 117 h 588"/>
                <a:gd name="T28" fmla="*/ 53 w 587"/>
                <a:gd name="T29" fmla="*/ 125 h 588"/>
                <a:gd name="T30" fmla="*/ 68 w 587"/>
                <a:gd name="T31" fmla="*/ 197 h 588"/>
                <a:gd name="T32" fmla="*/ 6 w 587"/>
                <a:gd name="T33" fmla="*/ 232 h 588"/>
                <a:gd name="T34" fmla="*/ 48 w 587"/>
                <a:gd name="T35" fmla="*/ 290 h 588"/>
                <a:gd name="T36" fmla="*/ 4 w 587"/>
                <a:gd name="T37" fmla="*/ 345 h 588"/>
                <a:gd name="T38" fmla="*/ 66 w 587"/>
                <a:gd name="T39" fmla="*/ 385 h 588"/>
                <a:gd name="T40" fmla="*/ 47 w 587"/>
                <a:gd name="T41" fmla="*/ 454 h 588"/>
                <a:gd name="T42" fmla="*/ 117 w 587"/>
                <a:gd name="T43" fmla="*/ 465 h 588"/>
                <a:gd name="T44" fmla="*/ 125 w 587"/>
                <a:gd name="T45" fmla="*/ 535 h 588"/>
                <a:gd name="T46" fmla="*/ 197 w 587"/>
                <a:gd name="T47" fmla="*/ 520 h 588"/>
                <a:gd name="T48" fmla="*/ 232 w 587"/>
                <a:gd name="T49" fmla="*/ 582 h 588"/>
                <a:gd name="T50" fmla="*/ 289 w 587"/>
                <a:gd name="T51" fmla="*/ 540 h 588"/>
                <a:gd name="T52" fmla="*/ 345 w 587"/>
                <a:gd name="T53" fmla="*/ 583 h 588"/>
                <a:gd name="T54" fmla="*/ 385 w 587"/>
                <a:gd name="T55" fmla="*/ 522 h 588"/>
                <a:gd name="T56" fmla="*/ 453 w 587"/>
                <a:gd name="T57" fmla="*/ 541 h 588"/>
                <a:gd name="T58" fmla="*/ 464 w 587"/>
                <a:gd name="T59" fmla="*/ 471 h 588"/>
                <a:gd name="T60" fmla="*/ 535 w 587"/>
                <a:gd name="T61" fmla="*/ 463 h 588"/>
                <a:gd name="T62" fmla="*/ 520 w 587"/>
                <a:gd name="T63" fmla="*/ 391 h 588"/>
                <a:gd name="T64" fmla="*/ 243 w 587"/>
                <a:gd name="T65" fmla="*/ 476 h 588"/>
                <a:gd name="T66" fmla="*/ 345 w 587"/>
                <a:gd name="T67" fmla="*/ 112 h 588"/>
                <a:gd name="T68" fmla="*/ 243 w 587"/>
                <a:gd name="T69" fmla="*/ 47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588">
                  <a:moveTo>
                    <a:pt x="572" y="392"/>
                  </a:moveTo>
                  <a:cubicBezTo>
                    <a:pt x="582" y="356"/>
                    <a:pt x="582" y="356"/>
                    <a:pt x="582" y="356"/>
                  </a:cubicBezTo>
                  <a:cubicBezTo>
                    <a:pt x="537" y="330"/>
                    <a:pt x="537" y="330"/>
                    <a:pt x="537" y="330"/>
                  </a:cubicBezTo>
                  <a:cubicBezTo>
                    <a:pt x="538" y="319"/>
                    <a:pt x="539" y="309"/>
                    <a:pt x="539" y="298"/>
                  </a:cubicBezTo>
                  <a:cubicBezTo>
                    <a:pt x="587" y="280"/>
                    <a:pt x="587" y="280"/>
                    <a:pt x="587" y="280"/>
                  </a:cubicBezTo>
                  <a:cubicBezTo>
                    <a:pt x="583" y="243"/>
                    <a:pt x="583" y="243"/>
                    <a:pt x="583" y="243"/>
                  </a:cubicBezTo>
                  <a:cubicBezTo>
                    <a:pt x="532" y="236"/>
                    <a:pt x="532" y="236"/>
                    <a:pt x="532" y="236"/>
                  </a:cubicBezTo>
                  <a:cubicBezTo>
                    <a:pt x="530" y="224"/>
                    <a:pt x="526" y="213"/>
                    <a:pt x="522" y="203"/>
                  </a:cubicBezTo>
                  <a:cubicBezTo>
                    <a:pt x="559" y="167"/>
                    <a:pt x="559" y="167"/>
                    <a:pt x="559" y="167"/>
                  </a:cubicBezTo>
                  <a:cubicBezTo>
                    <a:pt x="541" y="134"/>
                    <a:pt x="541" y="134"/>
                    <a:pt x="541" y="134"/>
                  </a:cubicBezTo>
                  <a:cubicBezTo>
                    <a:pt x="491" y="147"/>
                    <a:pt x="491" y="147"/>
                    <a:pt x="491" y="147"/>
                  </a:cubicBezTo>
                  <a:cubicBezTo>
                    <a:pt x="485" y="139"/>
                    <a:pt x="478" y="131"/>
                    <a:pt x="471" y="124"/>
                  </a:cubicBezTo>
                  <a:cubicBezTo>
                    <a:pt x="492" y="77"/>
                    <a:pt x="492" y="77"/>
                    <a:pt x="492" y="77"/>
                  </a:cubicBezTo>
                  <a:cubicBezTo>
                    <a:pt x="462" y="53"/>
                    <a:pt x="462" y="53"/>
                    <a:pt x="462" y="53"/>
                  </a:cubicBezTo>
                  <a:cubicBezTo>
                    <a:pt x="421" y="84"/>
                    <a:pt x="421" y="84"/>
                    <a:pt x="421" y="84"/>
                  </a:cubicBezTo>
                  <a:cubicBezTo>
                    <a:pt x="411" y="78"/>
                    <a:pt x="401" y="73"/>
                    <a:pt x="390" y="68"/>
                  </a:cubicBezTo>
                  <a:cubicBezTo>
                    <a:pt x="392" y="16"/>
                    <a:pt x="392" y="16"/>
                    <a:pt x="392" y="16"/>
                  </a:cubicBezTo>
                  <a:cubicBezTo>
                    <a:pt x="356" y="6"/>
                    <a:pt x="356" y="6"/>
                    <a:pt x="356" y="6"/>
                  </a:cubicBezTo>
                  <a:cubicBezTo>
                    <a:pt x="330" y="51"/>
                    <a:pt x="330" y="51"/>
                    <a:pt x="330" y="51"/>
                  </a:cubicBezTo>
                  <a:cubicBezTo>
                    <a:pt x="319" y="49"/>
                    <a:pt x="309" y="49"/>
                    <a:pt x="298" y="48"/>
                  </a:cubicBezTo>
                  <a:cubicBezTo>
                    <a:pt x="280" y="0"/>
                    <a:pt x="280" y="0"/>
                    <a:pt x="280" y="0"/>
                  </a:cubicBezTo>
                  <a:cubicBezTo>
                    <a:pt x="243" y="5"/>
                    <a:pt x="243" y="5"/>
                    <a:pt x="243" y="5"/>
                  </a:cubicBezTo>
                  <a:cubicBezTo>
                    <a:pt x="235" y="55"/>
                    <a:pt x="235" y="55"/>
                    <a:pt x="235" y="55"/>
                  </a:cubicBezTo>
                  <a:cubicBezTo>
                    <a:pt x="224" y="58"/>
                    <a:pt x="213" y="62"/>
                    <a:pt x="203" y="66"/>
                  </a:cubicBezTo>
                  <a:cubicBezTo>
                    <a:pt x="167" y="29"/>
                    <a:pt x="167" y="29"/>
                    <a:pt x="167" y="29"/>
                  </a:cubicBezTo>
                  <a:cubicBezTo>
                    <a:pt x="134" y="47"/>
                    <a:pt x="134" y="47"/>
                    <a:pt x="134" y="47"/>
                  </a:cubicBezTo>
                  <a:cubicBezTo>
                    <a:pt x="147" y="97"/>
                    <a:pt x="147" y="97"/>
                    <a:pt x="147" y="97"/>
                  </a:cubicBezTo>
                  <a:cubicBezTo>
                    <a:pt x="139" y="103"/>
                    <a:pt x="131" y="110"/>
                    <a:pt x="123" y="117"/>
                  </a:cubicBezTo>
                  <a:cubicBezTo>
                    <a:pt x="76" y="96"/>
                    <a:pt x="76" y="96"/>
                    <a:pt x="76" y="96"/>
                  </a:cubicBezTo>
                  <a:cubicBezTo>
                    <a:pt x="53" y="125"/>
                    <a:pt x="53" y="125"/>
                    <a:pt x="53" y="125"/>
                  </a:cubicBezTo>
                  <a:cubicBezTo>
                    <a:pt x="84" y="167"/>
                    <a:pt x="84" y="167"/>
                    <a:pt x="84" y="167"/>
                  </a:cubicBezTo>
                  <a:cubicBezTo>
                    <a:pt x="78" y="176"/>
                    <a:pt x="73" y="187"/>
                    <a:pt x="68" y="197"/>
                  </a:cubicBezTo>
                  <a:cubicBezTo>
                    <a:pt x="16" y="196"/>
                    <a:pt x="16" y="196"/>
                    <a:pt x="16" y="196"/>
                  </a:cubicBezTo>
                  <a:cubicBezTo>
                    <a:pt x="6" y="232"/>
                    <a:pt x="6" y="232"/>
                    <a:pt x="6" y="232"/>
                  </a:cubicBezTo>
                  <a:cubicBezTo>
                    <a:pt x="51" y="258"/>
                    <a:pt x="51" y="258"/>
                    <a:pt x="51" y="258"/>
                  </a:cubicBezTo>
                  <a:cubicBezTo>
                    <a:pt x="49" y="269"/>
                    <a:pt x="48" y="279"/>
                    <a:pt x="48" y="290"/>
                  </a:cubicBezTo>
                  <a:cubicBezTo>
                    <a:pt x="0" y="308"/>
                    <a:pt x="0" y="308"/>
                    <a:pt x="0" y="308"/>
                  </a:cubicBezTo>
                  <a:cubicBezTo>
                    <a:pt x="4" y="345"/>
                    <a:pt x="4" y="345"/>
                    <a:pt x="4" y="345"/>
                  </a:cubicBezTo>
                  <a:cubicBezTo>
                    <a:pt x="55" y="352"/>
                    <a:pt x="55" y="352"/>
                    <a:pt x="55" y="352"/>
                  </a:cubicBezTo>
                  <a:cubicBezTo>
                    <a:pt x="58" y="364"/>
                    <a:pt x="62" y="375"/>
                    <a:pt x="66" y="385"/>
                  </a:cubicBezTo>
                  <a:cubicBezTo>
                    <a:pt x="29" y="421"/>
                    <a:pt x="29" y="421"/>
                    <a:pt x="29" y="421"/>
                  </a:cubicBezTo>
                  <a:cubicBezTo>
                    <a:pt x="47" y="454"/>
                    <a:pt x="47" y="454"/>
                    <a:pt x="47" y="454"/>
                  </a:cubicBezTo>
                  <a:cubicBezTo>
                    <a:pt x="97" y="441"/>
                    <a:pt x="97" y="441"/>
                    <a:pt x="97" y="441"/>
                  </a:cubicBezTo>
                  <a:cubicBezTo>
                    <a:pt x="103" y="449"/>
                    <a:pt x="110" y="457"/>
                    <a:pt x="117" y="465"/>
                  </a:cubicBezTo>
                  <a:cubicBezTo>
                    <a:pt x="96" y="511"/>
                    <a:pt x="96" y="511"/>
                    <a:pt x="96" y="511"/>
                  </a:cubicBezTo>
                  <a:cubicBezTo>
                    <a:pt x="125" y="535"/>
                    <a:pt x="125" y="535"/>
                    <a:pt x="125" y="535"/>
                  </a:cubicBezTo>
                  <a:cubicBezTo>
                    <a:pt x="167" y="504"/>
                    <a:pt x="167" y="504"/>
                    <a:pt x="167" y="504"/>
                  </a:cubicBezTo>
                  <a:cubicBezTo>
                    <a:pt x="176" y="510"/>
                    <a:pt x="187" y="515"/>
                    <a:pt x="197" y="520"/>
                  </a:cubicBezTo>
                  <a:cubicBezTo>
                    <a:pt x="196" y="572"/>
                    <a:pt x="196" y="572"/>
                    <a:pt x="196" y="572"/>
                  </a:cubicBezTo>
                  <a:cubicBezTo>
                    <a:pt x="232" y="582"/>
                    <a:pt x="232" y="582"/>
                    <a:pt x="232" y="582"/>
                  </a:cubicBezTo>
                  <a:cubicBezTo>
                    <a:pt x="258" y="537"/>
                    <a:pt x="258" y="537"/>
                    <a:pt x="258" y="537"/>
                  </a:cubicBezTo>
                  <a:cubicBezTo>
                    <a:pt x="269" y="539"/>
                    <a:pt x="279" y="539"/>
                    <a:pt x="289" y="540"/>
                  </a:cubicBezTo>
                  <a:cubicBezTo>
                    <a:pt x="308" y="588"/>
                    <a:pt x="308" y="588"/>
                    <a:pt x="308" y="588"/>
                  </a:cubicBezTo>
                  <a:cubicBezTo>
                    <a:pt x="345" y="583"/>
                    <a:pt x="345" y="583"/>
                    <a:pt x="345" y="583"/>
                  </a:cubicBezTo>
                  <a:cubicBezTo>
                    <a:pt x="352" y="533"/>
                    <a:pt x="352" y="533"/>
                    <a:pt x="352" y="533"/>
                  </a:cubicBezTo>
                  <a:cubicBezTo>
                    <a:pt x="364" y="530"/>
                    <a:pt x="375" y="526"/>
                    <a:pt x="385" y="522"/>
                  </a:cubicBezTo>
                  <a:cubicBezTo>
                    <a:pt x="421" y="559"/>
                    <a:pt x="421" y="559"/>
                    <a:pt x="421" y="559"/>
                  </a:cubicBezTo>
                  <a:cubicBezTo>
                    <a:pt x="453" y="541"/>
                    <a:pt x="453" y="541"/>
                    <a:pt x="453" y="541"/>
                  </a:cubicBezTo>
                  <a:cubicBezTo>
                    <a:pt x="440" y="491"/>
                    <a:pt x="440" y="491"/>
                    <a:pt x="440" y="491"/>
                  </a:cubicBezTo>
                  <a:cubicBezTo>
                    <a:pt x="449" y="485"/>
                    <a:pt x="457" y="478"/>
                    <a:pt x="464" y="471"/>
                  </a:cubicBezTo>
                  <a:cubicBezTo>
                    <a:pt x="511" y="492"/>
                    <a:pt x="511" y="492"/>
                    <a:pt x="511" y="492"/>
                  </a:cubicBezTo>
                  <a:cubicBezTo>
                    <a:pt x="535" y="463"/>
                    <a:pt x="535" y="463"/>
                    <a:pt x="535" y="463"/>
                  </a:cubicBezTo>
                  <a:cubicBezTo>
                    <a:pt x="504" y="421"/>
                    <a:pt x="504" y="421"/>
                    <a:pt x="504" y="421"/>
                  </a:cubicBezTo>
                  <a:cubicBezTo>
                    <a:pt x="510" y="412"/>
                    <a:pt x="515" y="401"/>
                    <a:pt x="520" y="391"/>
                  </a:cubicBezTo>
                  <a:lnTo>
                    <a:pt x="572" y="392"/>
                  </a:lnTo>
                  <a:close/>
                  <a:moveTo>
                    <a:pt x="243" y="476"/>
                  </a:moveTo>
                  <a:cubicBezTo>
                    <a:pt x="142" y="447"/>
                    <a:pt x="84" y="343"/>
                    <a:pt x="112" y="243"/>
                  </a:cubicBezTo>
                  <a:cubicBezTo>
                    <a:pt x="140" y="142"/>
                    <a:pt x="245" y="84"/>
                    <a:pt x="345" y="112"/>
                  </a:cubicBezTo>
                  <a:cubicBezTo>
                    <a:pt x="446" y="141"/>
                    <a:pt x="504" y="245"/>
                    <a:pt x="476" y="345"/>
                  </a:cubicBezTo>
                  <a:cubicBezTo>
                    <a:pt x="447" y="446"/>
                    <a:pt x="343" y="504"/>
                    <a:pt x="243" y="476"/>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1">
              <a:extLst>
                <a:ext uri="{FF2B5EF4-FFF2-40B4-BE49-F238E27FC236}">
                  <a16:creationId xmlns:a16="http://schemas.microsoft.com/office/drawing/2014/main" id="{743D19A8-A533-7742-954D-1F5E8AADCA41}"/>
                </a:ext>
                <a:ext uri="{C183D7F6-B498-43B3-948B-1728B52AA6E4}">
                  <adec:decorative xmlns:adec="http://schemas.microsoft.com/office/drawing/2017/decorative" val="1"/>
                </a:ext>
              </a:extLst>
            </p:cNvPr>
            <p:cNvSpPr>
              <a:spLocks noEditPoints="1"/>
            </p:cNvSpPr>
            <p:nvPr/>
          </p:nvSpPr>
          <p:spPr bwMode="auto">
            <a:xfrm>
              <a:off x="2842428" y="2255694"/>
              <a:ext cx="1553322" cy="1551812"/>
            </a:xfrm>
            <a:custGeom>
              <a:avLst/>
              <a:gdLst>
                <a:gd name="T0" fmla="*/ 461 w 730"/>
                <a:gd name="T1" fmla="*/ 716 h 729"/>
                <a:gd name="T2" fmla="*/ 500 w 730"/>
                <a:gd name="T3" fmla="*/ 638 h 729"/>
                <a:gd name="T4" fmla="*/ 586 w 730"/>
                <a:gd name="T5" fmla="*/ 654 h 729"/>
                <a:gd name="T6" fmla="*/ 593 w 730"/>
                <a:gd name="T7" fmla="*/ 567 h 729"/>
                <a:gd name="T8" fmla="*/ 682 w 730"/>
                <a:gd name="T9" fmla="*/ 546 h 729"/>
                <a:gd name="T10" fmla="*/ 654 w 730"/>
                <a:gd name="T11" fmla="*/ 462 h 729"/>
                <a:gd name="T12" fmla="*/ 726 w 730"/>
                <a:gd name="T13" fmla="*/ 413 h 729"/>
                <a:gd name="T14" fmla="*/ 669 w 730"/>
                <a:gd name="T15" fmla="*/ 346 h 729"/>
                <a:gd name="T16" fmla="*/ 717 w 730"/>
                <a:gd name="T17" fmla="*/ 269 h 729"/>
                <a:gd name="T18" fmla="*/ 638 w 730"/>
                <a:gd name="T19" fmla="*/ 229 h 729"/>
                <a:gd name="T20" fmla="*/ 655 w 730"/>
                <a:gd name="T21" fmla="*/ 143 h 729"/>
                <a:gd name="T22" fmla="*/ 567 w 730"/>
                <a:gd name="T23" fmla="*/ 136 h 729"/>
                <a:gd name="T24" fmla="*/ 546 w 730"/>
                <a:gd name="T25" fmla="*/ 47 h 729"/>
                <a:gd name="T26" fmla="*/ 463 w 730"/>
                <a:gd name="T27" fmla="*/ 76 h 729"/>
                <a:gd name="T28" fmla="*/ 413 w 730"/>
                <a:gd name="T29" fmla="*/ 3 h 729"/>
                <a:gd name="T30" fmla="*/ 347 w 730"/>
                <a:gd name="T31" fmla="*/ 60 h 729"/>
                <a:gd name="T32" fmla="*/ 269 w 730"/>
                <a:gd name="T33" fmla="*/ 13 h 729"/>
                <a:gd name="T34" fmla="*/ 230 w 730"/>
                <a:gd name="T35" fmla="*/ 91 h 729"/>
                <a:gd name="T36" fmla="*/ 144 w 730"/>
                <a:gd name="T37" fmla="*/ 75 h 729"/>
                <a:gd name="T38" fmla="*/ 137 w 730"/>
                <a:gd name="T39" fmla="*/ 162 h 729"/>
                <a:gd name="T40" fmla="*/ 48 w 730"/>
                <a:gd name="T41" fmla="*/ 183 h 729"/>
                <a:gd name="T42" fmla="*/ 76 w 730"/>
                <a:gd name="T43" fmla="*/ 267 h 729"/>
                <a:gd name="T44" fmla="*/ 3 w 730"/>
                <a:gd name="T45" fmla="*/ 316 h 729"/>
                <a:gd name="T46" fmla="*/ 61 w 730"/>
                <a:gd name="T47" fmla="*/ 383 h 729"/>
                <a:gd name="T48" fmla="*/ 13 w 730"/>
                <a:gd name="T49" fmla="*/ 460 h 729"/>
                <a:gd name="T50" fmla="*/ 92 w 730"/>
                <a:gd name="T51" fmla="*/ 499 h 729"/>
                <a:gd name="T52" fmla="*/ 75 w 730"/>
                <a:gd name="T53" fmla="*/ 586 h 729"/>
                <a:gd name="T54" fmla="*/ 163 w 730"/>
                <a:gd name="T55" fmla="*/ 592 h 729"/>
                <a:gd name="T56" fmla="*/ 184 w 730"/>
                <a:gd name="T57" fmla="*/ 682 h 729"/>
                <a:gd name="T58" fmla="*/ 267 w 730"/>
                <a:gd name="T59" fmla="*/ 653 h 729"/>
                <a:gd name="T60" fmla="*/ 317 w 730"/>
                <a:gd name="T61" fmla="*/ 726 h 729"/>
                <a:gd name="T62" fmla="*/ 383 w 730"/>
                <a:gd name="T63" fmla="*/ 669 h 729"/>
                <a:gd name="T64" fmla="*/ 262 w 730"/>
                <a:gd name="T65" fmla="*/ 575 h 729"/>
                <a:gd name="T66" fmla="*/ 468 w 730"/>
                <a:gd name="T67" fmla="*/ 154 h 729"/>
                <a:gd name="T68" fmla="*/ 262 w 730"/>
                <a:gd name="T69" fmla="*/ 57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0" h="729">
                  <a:moveTo>
                    <a:pt x="426" y="663"/>
                  </a:moveTo>
                  <a:cubicBezTo>
                    <a:pt x="461" y="716"/>
                    <a:pt x="461" y="716"/>
                    <a:pt x="461" y="716"/>
                  </a:cubicBezTo>
                  <a:cubicBezTo>
                    <a:pt x="505" y="701"/>
                    <a:pt x="505" y="701"/>
                    <a:pt x="505" y="701"/>
                  </a:cubicBezTo>
                  <a:cubicBezTo>
                    <a:pt x="500" y="638"/>
                    <a:pt x="500" y="638"/>
                    <a:pt x="500" y="638"/>
                  </a:cubicBezTo>
                  <a:cubicBezTo>
                    <a:pt x="512" y="632"/>
                    <a:pt x="523" y="625"/>
                    <a:pt x="534" y="618"/>
                  </a:cubicBezTo>
                  <a:cubicBezTo>
                    <a:pt x="586" y="654"/>
                    <a:pt x="586" y="654"/>
                    <a:pt x="586" y="654"/>
                  </a:cubicBezTo>
                  <a:cubicBezTo>
                    <a:pt x="621" y="624"/>
                    <a:pt x="621" y="624"/>
                    <a:pt x="621" y="624"/>
                  </a:cubicBezTo>
                  <a:cubicBezTo>
                    <a:pt x="593" y="567"/>
                    <a:pt x="593" y="567"/>
                    <a:pt x="593" y="567"/>
                  </a:cubicBezTo>
                  <a:cubicBezTo>
                    <a:pt x="602" y="556"/>
                    <a:pt x="611" y="545"/>
                    <a:pt x="619" y="533"/>
                  </a:cubicBezTo>
                  <a:cubicBezTo>
                    <a:pt x="682" y="546"/>
                    <a:pt x="682" y="546"/>
                    <a:pt x="682" y="546"/>
                  </a:cubicBezTo>
                  <a:cubicBezTo>
                    <a:pt x="703" y="504"/>
                    <a:pt x="703" y="504"/>
                    <a:pt x="703" y="504"/>
                  </a:cubicBezTo>
                  <a:cubicBezTo>
                    <a:pt x="654" y="462"/>
                    <a:pt x="654" y="462"/>
                    <a:pt x="654" y="462"/>
                  </a:cubicBezTo>
                  <a:cubicBezTo>
                    <a:pt x="658" y="450"/>
                    <a:pt x="661" y="437"/>
                    <a:pt x="664" y="425"/>
                  </a:cubicBezTo>
                  <a:cubicBezTo>
                    <a:pt x="726" y="413"/>
                    <a:pt x="726" y="413"/>
                    <a:pt x="726" y="413"/>
                  </a:cubicBezTo>
                  <a:cubicBezTo>
                    <a:pt x="730" y="367"/>
                    <a:pt x="730" y="367"/>
                    <a:pt x="730" y="367"/>
                  </a:cubicBezTo>
                  <a:cubicBezTo>
                    <a:pt x="669" y="346"/>
                    <a:pt x="669" y="346"/>
                    <a:pt x="669" y="346"/>
                  </a:cubicBezTo>
                  <a:cubicBezTo>
                    <a:pt x="668" y="332"/>
                    <a:pt x="666" y="318"/>
                    <a:pt x="664" y="304"/>
                  </a:cubicBezTo>
                  <a:cubicBezTo>
                    <a:pt x="717" y="269"/>
                    <a:pt x="717" y="269"/>
                    <a:pt x="717" y="269"/>
                  </a:cubicBezTo>
                  <a:cubicBezTo>
                    <a:pt x="702" y="225"/>
                    <a:pt x="702" y="225"/>
                    <a:pt x="702" y="225"/>
                  </a:cubicBezTo>
                  <a:cubicBezTo>
                    <a:pt x="638" y="229"/>
                    <a:pt x="638" y="229"/>
                    <a:pt x="638" y="229"/>
                  </a:cubicBezTo>
                  <a:cubicBezTo>
                    <a:pt x="632" y="218"/>
                    <a:pt x="626" y="207"/>
                    <a:pt x="619" y="196"/>
                  </a:cubicBezTo>
                  <a:cubicBezTo>
                    <a:pt x="655" y="143"/>
                    <a:pt x="655" y="143"/>
                    <a:pt x="655" y="143"/>
                  </a:cubicBezTo>
                  <a:cubicBezTo>
                    <a:pt x="624" y="108"/>
                    <a:pt x="624" y="108"/>
                    <a:pt x="624" y="108"/>
                  </a:cubicBezTo>
                  <a:cubicBezTo>
                    <a:pt x="567" y="136"/>
                    <a:pt x="567" y="136"/>
                    <a:pt x="567" y="136"/>
                  </a:cubicBezTo>
                  <a:cubicBezTo>
                    <a:pt x="557" y="127"/>
                    <a:pt x="545" y="118"/>
                    <a:pt x="533" y="110"/>
                  </a:cubicBezTo>
                  <a:cubicBezTo>
                    <a:pt x="546" y="47"/>
                    <a:pt x="546" y="47"/>
                    <a:pt x="546" y="47"/>
                  </a:cubicBezTo>
                  <a:cubicBezTo>
                    <a:pt x="505" y="27"/>
                    <a:pt x="505" y="27"/>
                    <a:pt x="505" y="27"/>
                  </a:cubicBezTo>
                  <a:cubicBezTo>
                    <a:pt x="463" y="76"/>
                    <a:pt x="463" y="76"/>
                    <a:pt x="463" y="76"/>
                  </a:cubicBezTo>
                  <a:cubicBezTo>
                    <a:pt x="450" y="72"/>
                    <a:pt x="438" y="68"/>
                    <a:pt x="425" y="66"/>
                  </a:cubicBezTo>
                  <a:cubicBezTo>
                    <a:pt x="413" y="3"/>
                    <a:pt x="413" y="3"/>
                    <a:pt x="413" y="3"/>
                  </a:cubicBezTo>
                  <a:cubicBezTo>
                    <a:pt x="367" y="0"/>
                    <a:pt x="367" y="0"/>
                    <a:pt x="367" y="0"/>
                  </a:cubicBezTo>
                  <a:cubicBezTo>
                    <a:pt x="347" y="60"/>
                    <a:pt x="347" y="60"/>
                    <a:pt x="347" y="60"/>
                  </a:cubicBezTo>
                  <a:cubicBezTo>
                    <a:pt x="332" y="61"/>
                    <a:pt x="318" y="63"/>
                    <a:pt x="304" y="66"/>
                  </a:cubicBezTo>
                  <a:cubicBezTo>
                    <a:pt x="269" y="13"/>
                    <a:pt x="269" y="13"/>
                    <a:pt x="269" y="13"/>
                  </a:cubicBezTo>
                  <a:cubicBezTo>
                    <a:pt x="225" y="28"/>
                    <a:pt x="225" y="28"/>
                    <a:pt x="225" y="28"/>
                  </a:cubicBezTo>
                  <a:cubicBezTo>
                    <a:pt x="230" y="91"/>
                    <a:pt x="230" y="91"/>
                    <a:pt x="230" y="91"/>
                  </a:cubicBezTo>
                  <a:cubicBezTo>
                    <a:pt x="218" y="97"/>
                    <a:pt x="207" y="103"/>
                    <a:pt x="196" y="111"/>
                  </a:cubicBezTo>
                  <a:cubicBezTo>
                    <a:pt x="144" y="75"/>
                    <a:pt x="144" y="75"/>
                    <a:pt x="144" y="75"/>
                  </a:cubicBezTo>
                  <a:cubicBezTo>
                    <a:pt x="109" y="105"/>
                    <a:pt x="109" y="105"/>
                    <a:pt x="109" y="105"/>
                  </a:cubicBezTo>
                  <a:cubicBezTo>
                    <a:pt x="137" y="162"/>
                    <a:pt x="137" y="162"/>
                    <a:pt x="137" y="162"/>
                  </a:cubicBezTo>
                  <a:cubicBezTo>
                    <a:pt x="128" y="173"/>
                    <a:pt x="119" y="184"/>
                    <a:pt x="111" y="196"/>
                  </a:cubicBezTo>
                  <a:cubicBezTo>
                    <a:pt x="48" y="183"/>
                    <a:pt x="48" y="183"/>
                    <a:pt x="48" y="183"/>
                  </a:cubicBezTo>
                  <a:cubicBezTo>
                    <a:pt x="27" y="225"/>
                    <a:pt x="27" y="225"/>
                    <a:pt x="27" y="225"/>
                  </a:cubicBezTo>
                  <a:cubicBezTo>
                    <a:pt x="76" y="267"/>
                    <a:pt x="76" y="267"/>
                    <a:pt x="76" y="267"/>
                  </a:cubicBezTo>
                  <a:cubicBezTo>
                    <a:pt x="72" y="279"/>
                    <a:pt x="69" y="292"/>
                    <a:pt x="66" y="304"/>
                  </a:cubicBezTo>
                  <a:cubicBezTo>
                    <a:pt x="3" y="316"/>
                    <a:pt x="3" y="316"/>
                    <a:pt x="3" y="316"/>
                  </a:cubicBezTo>
                  <a:cubicBezTo>
                    <a:pt x="0" y="362"/>
                    <a:pt x="0" y="362"/>
                    <a:pt x="0" y="362"/>
                  </a:cubicBezTo>
                  <a:cubicBezTo>
                    <a:pt x="61" y="383"/>
                    <a:pt x="61" y="383"/>
                    <a:pt x="61" y="383"/>
                  </a:cubicBezTo>
                  <a:cubicBezTo>
                    <a:pt x="62" y="397"/>
                    <a:pt x="63" y="411"/>
                    <a:pt x="66" y="425"/>
                  </a:cubicBezTo>
                  <a:cubicBezTo>
                    <a:pt x="13" y="460"/>
                    <a:pt x="13" y="460"/>
                    <a:pt x="13" y="460"/>
                  </a:cubicBezTo>
                  <a:cubicBezTo>
                    <a:pt x="28" y="504"/>
                    <a:pt x="28" y="504"/>
                    <a:pt x="28" y="504"/>
                  </a:cubicBezTo>
                  <a:cubicBezTo>
                    <a:pt x="92" y="499"/>
                    <a:pt x="92" y="499"/>
                    <a:pt x="92" y="499"/>
                  </a:cubicBezTo>
                  <a:cubicBezTo>
                    <a:pt x="97" y="511"/>
                    <a:pt x="104" y="522"/>
                    <a:pt x="111" y="533"/>
                  </a:cubicBezTo>
                  <a:cubicBezTo>
                    <a:pt x="75" y="586"/>
                    <a:pt x="75" y="586"/>
                    <a:pt x="75" y="586"/>
                  </a:cubicBezTo>
                  <a:cubicBezTo>
                    <a:pt x="106" y="621"/>
                    <a:pt x="106" y="621"/>
                    <a:pt x="106" y="621"/>
                  </a:cubicBezTo>
                  <a:cubicBezTo>
                    <a:pt x="163" y="592"/>
                    <a:pt x="163" y="592"/>
                    <a:pt x="163" y="592"/>
                  </a:cubicBezTo>
                  <a:cubicBezTo>
                    <a:pt x="173" y="602"/>
                    <a:pt x="185" y="611"/>
                    <a:pt x="197" y="619"/>
                  </a:cubicBezTo>
                  <a:cubicBezTo>
                    <a:pt x="184" y="682"/>
                    <a:pt x="184" y="682"/>
                    <a:pt x="184" y="682"/>
                  </a:cubicBezTo>
                  <a:cubicBezTo>
                    <a:pt x="225" y="702"/>
                    <a:pt x="225" y="702"/>
                    <a:pt x="225" y="702"/>
                  </a:cubicBezTo>
                  <a:cubicBezTo>
                    <a:pt x="267" y="653"/>
                    <a:pt x="267" y="653"/>
                    <a:pt x="267" y="653"/>
                  </a:cubicBezTo>
                  <a:cubicBezTo>
                    <a:pt x="280" y="657"/>
                    <a:pt x="292" y="661"/>
                    <a:pt x="305" y="663"/>
                  </a:cubicBezTo>
                  <a:cubicBezTo>
                    <a:pt x="317" y="726"/>
                    <a:pt x="317" y="726"/>
                    <a:pt x="317" y="726"/>
                  </a:cubicBezTo>
                  <a:cubicBezTo>
                    <a:pt x="363" y="729"/>
                    <a:pt x="363" y="729"/>
                    <a:pt x="363" y="729"/>
                  </a:cubicBezTo>
                  <a:cubicBezTo>
                    <a:pt x="383" y="669"/>
                    <a:pt x="383" y="669"/>
                    <a:pt x="383" y="669"/>
                  </a:cubicBezTo>
                  <a:cubicBezTo>
                    <a:pt x="397" y="668"/>
                    <a:pt x="412" y="666"/>
                    <a:pt x="426" y="663"/>
                  </a:cubicBezTo>
                  <a:close/>
                  <a:moveTo>
                    <a:pt x="262" y="575"/>
                  </a:moveTo>
                  <a:cubicBezTo>
                    <a:pt x="146" y="518"/>
                    <a:pt x="97" y="377"/>
                    <a:pt x="154" y="261"/>
                  </a:cubicBezTo>
                  <a:cubicBezTo>
                    <a:pt x="211" y="145"/>
                    <a:pt x="352" y="97"/>
                    <a:pt x="468" y="154"/>
                  </a:cubicBezTo>
                  <a:cubicBezTo>
                    <a:pt x="584" y="211"/>
                    <a:pt x="632" y="351"/>
                    <a:pt x="575" y="468"/>
                  </a:cubicBezTo>
                  <a:cubicBezTo>
                    <a:pt x="518" y="584"/>
                    <a:pt x="378" y="632"/>
                    <a:pt x="262" y="575"/>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4">
              <a:extLst>
                <a:ext uri="{FF2B5EF4-FFF2-40B4-BE49-F238E27FC236}">
                  <a16:creationId xmlns:a16="http://schemas.microsoft.com/office/drawing/2014/main" id="{5860D9B2-748B-114E-A99A-F5561B91A8D3}"/>
                </a:ext>
                <a:ext uri="{C183D7F6-B498-43B3-948B-1728B52AA6E4}">
                  <adec:decorative xmlns:adec="http://schemas.microsoft.com/office/drawing/2017/decorative" val="1"/>
                </a:ext>
              </a:extLst>
            </p:cNvPr>
            <p:cNvSpPr>
              <a:spLocks noEditPoints="1"/>
            </p:cNvSpPr>
            <p:nvPr/>
          </p:nvSpPr>
          <p:spPr bwMode="auto">
            <a:xfrm>
              <a:off x="1216648" y="2359853"/>
              <a:ext cx="1547283" cy="1550301"/>
            </a:xfrm>
            <a:custGeom>
              <a:avLst/>
              <a:gdLst>
                <a:gd name="T0" fmla="*/ 435 w 727"/>
                <a:gd name="T1" fmla="*/ 722 h 728"/>
                <a:gd name="T2" fmla="*/ 479 w 727"/>
                <a:gd name="T3" fmla="*/ 646 h 728"/>
                <a:gd name="T4" fmla="*/ 565 w 727"/>
                <a:gd name="T5" fmla="*/ 668 h 728"/>
                <a:gd name="T6" fmla="*/ 577 w 727"/>
                <a:gd name="T7" fmla="*/ 582 h 728"/>
                <a:gd name="T8" fmla="*/ 668 w 727"/>
                <a:gd name="T9" fmla="*/ 567 h 728"/>
                <a:gd name="T10" fmla="*/ 645 w 727"/>
                <a:gd name="T11" fmla="*/ 481 h 728"/>
                <a:gd name="T12" fmla="*/ 721 w 727"/>
                <a:gd name="T13" fmla="*/ 437 h 728"/>
                <a:gd name="T14" fmla="*/ 668 w 727"/>
                <a:gd name="T15" fmla="*/ 367 h 728"/>
                <a:gd name="T16" fmla="*/ 721 w 727"/>
                <a:gd name="T17" fmla="*/ 293 h 728"/>
                <a:gd name="T18" fmla="*/ 645 w 727"/>
                <a:gd name="T19" fmla="*/ 248 h 728"/>
                <a:gd name="T20" fmla="*/ 668 w 727"/>
                <a:gd name="T21" fmla="*/ 163 h 728"/>
                <a:gd name="T22" fmla="*/ 581 w 727"/>
                <a:gd name="T23" fmla="*/ 151 h 728"/>
                <a:gd name="T24" fmla="*/ 566 w 727"/>
                <a:gd name="T25" fmla="*/ 60 h 728"/>
                <a:gd name="T26" fmla="*/ 481 w 727"/>
                <a:gd name="T27" fmla="*/ 83 h 728"/>
                <a:gd name="T28" fmla="*/ 436 w 727"/>
                <a:gd name="T29" fmla="*/ 7 h 728"/>
                <a:gd name="T30" fmla="*/ 366 w 727"/>
                <a:gd name="T31" fmla="*/ 59 h 728"/>
                <a:gd name="T32" fmla="*/ 292 w 727"/>
                <a:gd name="T33" fmla="*/ 7 h 728"/>
                <a:gd name="T34" fmla="*/ 247 w 727"/>
                <a:gd name="T35" fmla="*/ 82 h 728"/>
                <a:gd name="T36" fmla="*/ 162 w 727"/>
                <a:gd name="T37" fmla="*/ 60 h 728"/>
                <a:gd name="T38" fmla="*/ 150 w 727"/>
                <a:gd name="T39" fmla="*/ 147 h 728"/>
                <a:gd name="T40" fmla="*/ 59 w 727"/>
                <a:gd name="T41" fmla="*/ 162 h 728"/>
                <a:gd name="T42" fmla="*/ 82 w 727"/>
                <a:gd name="T43" fmla="*/ 247 h 728"/>
                <a:gd name="T44" fmla="*/ 6 w 727"/>
                <a:gd name="T45" fmla="*/ 291 h 728"/>
                <a:gd name="T46" fmla="*/ 59 w 727"/>
                <a:gd name="T47" fmla="*/ 361 h 728"/>
                <a:gd name="T48" fmla="*/ 6 w 727"/>
                <a:gd name="T49" fmla="*/ 436 h 728"/>
                <a:gd name="T50" fmla="*/ 82 w 727"/>
                <a:gd name="T51" fmla="*/ 480 h 728"/>
                <a:gd name="T52" fmla="*/ 59 w 727"/>
                <a:gd name="T53" fmla="*/ 565 h 728"/>
                <a:gd name="T54" fmla="*/ 146 w 727"/>
                <a:gd name="T55" fmla="*/ 578 h 728"/>
                <a:gd name="T56" fmla="*/ 161 w 727"/>
                <a:gd name="T57" fmla="*/ 668 h 728"/>
                <a:gd name="T58" fmla="*/ 246 w 727"/>
                <a:gd name="T59" fmla="*/ 645 h 728"/>
                <a:gd name="T60" fmla="*/ 290 w 727"/>
                <a:gd name="T61" fmla="*/ 721 h 728"/>
                <a:gd name="T62" fmla="*/ 361 w 727"/>
                <a:gd name="T63" fmla="*/ 669 h 728"/>
                <a:gd name="T64" fmla="*/ 246 w 727"/>
                <a:gd name="T65" fmla="*/ 567 h 728"/>
                <a:gd name="T66" fmla="*/ 481 w 727"/>
                <a:gd name="T67" fmla="*/ 161 h 728"/>
                <a:gd name="T68" fmla="*/ 246 w 727"/>
                <a:gd name="T69" fmla="*/ 56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8">
                  <a:moveTo>
                    <a:pt x="404" y="666"/>
                  </a:moveTo>
                  <a:cubicBezTo>
                    <a:pt x="435" y="722"/>
                    <a:pt x="435" y="722"/>
                    <a:pt x="435" y="722"/>
                  </a:cubicBezTo>
                  <a:cubicBezTo>
                    <a:pt x="480" y="710"/>
                    <a:pt x="480" y="710"/>
                    <a:pt x="480" y="710"/>
                  </a:cubicBezTo>
                  <a:cubicBezTo>
                    <a:pt x="479" y="646"/>
                    <a:pt x="479" y="646"/>
                    <a:pt x="479" y="646"/>
                  </a:cubicBezTo>
                  <a:cubicBezTo>
                    <a:pt x="491" y="641"/>
                    <a:pt x="503" y="635"/>
                    <a:pt x="514" y="629"/>
                  </a:cubicBezTo>
                  <a:cubicBezTo>
                    <a:pt x="565" y="668"/>
                    <a:pt x="565" y="668"/>
                    <a:pt x="565" y="668"/>
                  </a:cubicBezTo>
                  <a:cubicBezTo>
                    <a:pt x="601" y="640"/>
                    <a:pt x="601" y="640"/>
                    <a:pt x="601" y="640"/>
                  </a:cubicBezTo>
                  <a:cubicBezTo>
                    <a:pt x="577" y="582"/>
                    <a:pt x="577" y="582"/>
                    <a:pt x="577" y="582"/>
                  </a:cubicBezTo>
                  <a:cubicBezTo>
                    <a:pt x="587" y="572"/>
                    <a:pt x="597" y="561"/>
                    <a:pt x="605" y="549"/>
                  </a:cubicBezTo>
                  <a:cubicBezTo>
                    <a:pt x="668" y="567"/>
                    <a:pt x="668" y="567"/>
                    <a:pt x="668" y="567"/>
                  </a:cubicBezTo>
                  <a:cubicBezTo>
                    <a:pt x="691" y="527"/>
                    <a:pt x="691" y="527"/>
                    <a:pt x="691" y="527"/>
                  </a:cubicBezTo>
                  <a:cubicBezTo>
                    <a:pt x="645" y="481"/>
                    <a:pt x="645" y="481"/>
                    <a:pt x="645" y="481"/>
                  </a:cubicBezTo>
                  <a:cubicBezTo>
                    <a:pt x="650" y="469"/>
                    <a:pt x="654" y="457"/>
                    <a:pt x="657" y="445"/>
                  </a:cubicBezTo>
                  <a:cubicBezTo>
                    <a:pt x="721" y="437"/>
                    <a:pt x="721" y="437"/>
                    <a:pt x="721" y="437"/>
                  </a:cubicBezTo>
                  <a:cubicBezTo>
                    <a:pt x="727" y="391"/>
                    <a:pt x="727" y="391"/>
                    <a:pt x="727" y="391"/>
                  </a:cubicBezTo>
                  <a:cubicBezTo>
                    <a:pt x="668" y="367"/>
                    <a:pt x="668" y="367"/>
                    <a:pt x="668" y="367"/>
                  </a:cubicBezTo>
                  <a:cubicBezTo>
                    <a:pt x="668" y="352"/>
                    <a:pt x="667" y="338"/>
                    <a:pt x="666" y="324"/>
                  </a:cubicBezTo>
                  <a:cubicBezTo>
                    <a:pt x="721" y="293"/>
                    <a:pt x="721" y="293"/>
                    <a:pt x="721" y="293"/>
                  </a:cubicBezTo>
                  <a:cubicBezTo>
                    <a:pt x="709" y="248"/>
                    <a:pt x="709" y="248"/>
                    <a:pt x="709" y="248"/>
                  </a:cubicBezTo>
                  <a:cubicBezTo>
                    <a:pt x="645" y="248"/>
                    <a:pt x="645" y="248"/>
                    <a:pt x="645" y="248"/>
                  </a:cubicBezTo>
                  <a:cubicBezTo>
                    <a:pt x="640" y="236"/>
                    <a:pt x="635" y="224"/>
                    <a:pt x="628" y="213"/>
                  </a:cubicBezTo>
                  <a:cubicBezTo>
                    <a:pt x="668" y="163"/>
                    <a:pt x="668" y="163"/>
                    <a:pt x="668" y="163"/>
                  </a:cubicBezTo>
                  <a:cubicBezTo>
                    <a:pt x="640" y="126"/>
                    <a:pt x="640" y="126"/>
                    <a:pt x="640" y="126"/>
                  </a:cubicBezTo>
                  <a:cubicBezTo>
                    <a:pt x="581" y="151"/>
                    <a:pt x="581" y="151"/>
                    <a:pt x="581" y="151"/>
                  </a:cubicBezTo>
                  <a:cubicBezTo>
                    <a:pt x="571" y="140"/>
                    <a:pt x="560" y="131"/>
                    <a:pt x="549" y="122"/>
                  </a:cubicBezTo>
                  <a:cubicBezTo>
                    <a:pt x="566" y="60"/>
                    <a:pt x="566" y="60"/>
                    <a:pt x="566" y="60"/>
                  </a:cubicBezTo>
                  <a:cubicBezTo>
                    <a:pt x="526" y="37"/>
                    <a:pt x="526" y="37"/>
                    <a:pt x="526" y="37"/>
                  </a:cubicBezTo>
                  <a:cubicBezTo>
                    <a:pt x="481" y="83"/>
                    <a:pt x="481" y="83"/>
                    <a:pt x="481" y="83"/>
                  </a:cubicBezTo>
                  <a:cubicBezTo>
                    <a:pt x="469" y="78"/>
                    <a:pt x="456" y="74"/>
                    <a:pt x="444" y="70"/>
                  </a:cubicBezTo>
                  <a:cubicBezTo>
                    <a:pt x="436" y="7"/>
                    <a:pt x="436" y="7"/>
                    <a:pt x="436" y="7"/>
                  </a:cubicBezTo>
                  <a:cubicBezTo>
                    <a:pt x="391" y="0"/>
                    <a:pt x="391" y="0"/>
                    <a:pt x="391" y="0"/>
                  </a:cubicBezTo>
                  <a:cubicBezTo>
                    <a:pt x="366" y="59"/>
                    <a:pt x="366" y="59"/>
                    <a:pt x="366" y="59"/>
                  </a:cubicBezTo>
                  <a:cubicBezTo>
                    <a:pt x="352" y="59"/>
                    <a:pt x="338" y="60"/>
                    <a:pt x="323" y="62"/>
                  </a:cubicBezTo>
                  <a:cubicBezTo>
                    <a:pt x="292" y="7"/>
                    <a:pt x="292" y="7"/>
                    <a:pt x="292" y="7"/>
                  </a:cubicBezTo>
                  <a:cubicBezTo>
                    <a:pt x="247" y="18"/>
                    <a:pt x="247" y="18"/>
                    <a:pt x="247" y="18"/>
                  </a:cubicBezTo>
                  <a:cubicBezTo>
                    <a:pt x="247" y="82"/>
                    <a:pt x="247" y="82"/>
                    <a:pt x="247" y="82"/>
                  </a:cubicBezTo>
                  <a:cubicBezTo>
                    <a:pt x="236" y="87"/>
                    <a:pt x="224" y="93"/>
                    <a:pt x="212" y="99"/>
                  </a:cubicBezTo>
                  <a:cubicBezTo>
                    <a:pt x="162" y="60"/>
                    <a:pt x="162" y="60"/>
                    <a:pt x="162" y="60"/>
                  </a:cubicBezTo>
                  <a:cubicBezTo>
                    <a:pt x="125" y="88"/>
                    <a:pt x="125" y="88"/>
                    <a:pt x="125" y="88"/>
                  </a:cubicBezTo>
                  <a:cubicBezTo>
                    <a:pt x="150" y="147"/>
                    <a:pt x="150" y="147"/>
                    <a:pt x="150" y="147"/>
                  </a:cubicBezTo>
                  <a:cubicBezTo>
                    <a:pt x="140" y="157"/>
                    <a:pt x="130" y="167"/>
                    <a:pt x="121" y="179"/>
                  </a:cubicBezTo>
                  <a:cubicBezTo>
                    <a:pt x="59" y="162"/>
                    <a:pt x="59" y="162"/>
                    <a:pt x="59" y="162"/>
                  </a:cubicBezTo>
                  <a:cubicBezTo>
                    <a:pt x="36" y="202"/>
                    <a:pt x="36" y="202"/>
                    <a:pt x="36" y="202"/>
                  </a:cubicBezTo>
                  <a:cubicBezTo>
                    <a:pt x="82" y="247"/>
                    <a:pt x="82" y="247"/>
                    <a:pt x="82" y="247"/>
                  </a:cubicBezTo>
                  <a:cubicBezTo>
                    <a:pt x="77" y="259"/>
                    <a:pt x="73" y="271"/>
                    <a:pt x="69" y="284"/>
                  </a:cubicBezTo>
                  <a:cubicBezTo>
                    <a:pt x="6" y="291"/>
                    <a:pt x="6" y="291"/>
                    <a:pt x="6" y="291"/>
                  </a:cubicBezTo>
                  <a:cubicBezTo>
                    <a:pt x="0" y="337"/>
                    <a:pt x="0" y="337"/>
                    <a:pt x="0" y="337"/>
                  </a:cubicBezTo>
                  <a:cubicBezTo>
                    <a:pt x="59" y="361"/>
                    <a:pt x="59" y="361"/>
                    <a:pt x="59" y="361"/>
                  </a:cubicBezTo>
                  <a:cubicBezTo>
                    <a:pt x="59" y="376"/>
                    <a:pt x="59" y="390"/>
                    <a:pt x="61" y="404"/>
                  </a:cubicBezTo>
                  <a:cubicBezTo>
                    <a:pt x="6" y="436"/>
                    <a:pt x="6" y="436"/>
                    <a:pt x="6" y="436"/>
                  </a:cubicBezTo>
                  <a:cubicBezTo>
                    <a:pt x="18" y="481"/>
                    <a:pt x="18" y="481"/>
                    <a:pt x="18" y="481"/>
                  </a:cubicBezTo>
                  <a:cubicBezTo>
                    <a:pt x="82" y="480"/>
                    <a:pt x="82" y="480"/>
                    <a:pt x="82" y="480"/>
                  </a:cubicBezTo>
                  <a:cubicBezTo>
                    <a:pt x="87" y="492"/>
                    <a:pt x="92" y="504"/>
                    <a:pt x="99" y="515"/>
                  </a:cubicBezTo>
                  <a:cubicBezTo>
                    <a:pt x="59" y="565"/>
                    <a:pt x="59" y="565"/>
                    <a:pt x="59" y="565"/>
                  </a:cubicBezTo>
                  <a:cubicBezTo>
                    <a:pt x="87" y="602"/>
                    <a:pt x="87" y="602"/>
                    <a:pt x="87" y="602"/>
                  </a:cubicBezTo>
                  <a:cubicBezTo>
                    <a:pt x="146" y="578"/>
                    <a:pt x="146" y="578"/>
                    <a:pt x="146" y="578"/>
                  </a:cubicBezTo>
                  <a:cubicBezTo>
                    <a:pt x="156" y="588"/>
                    <a:pt x="167" y="597"/>
                    <a:pt x="178" y="606"/>
                  </a:cubicBezTo>
                  <a:cubicBezTo>
                    <a:pt x="161" y="668"/>
                    <a:pt x="161" y="668"/>
                    <a:pt x="161" y="668"/>
                  </a:cubicBezTo>
                  <a:cubicBezTo>
                    <a:pt x="201" y="691"/>
                    <a:pt x="201" y="691"/>
                    <a:pt x="201" y="691"/>
                  </a:cubicBezTo>
                  <a:cubicBezTo>
                    <a:pt x="246" y="645"/>
                    <a:pt x="246" y="645"/>
                    <a:pt x="246" y="645"/>
                  </a:cubicBezTo>
                  <a:cubicBezTo>
                    <a:pt x="258" y="650"/>
                    <a:pt x="271" y="655"/>
                    <a:pt x="283" y="658"/>
                  </a:cubicBezTo>
                  <a:cubicBezTo>
                    <a:pt x="290" y="721"/>
                    <a:pt x="290" y="721"/>
                    <a:pt x="290" y="721"/>
                  </a:cubicBezTo>
                  <a:cubicBezTo>
                    <a:pt x="336" y="728"/>
                    <a:pt x="336" y="728"/>
                    <a:pt x="336" y="728"/>
                  </a:cubicBezTo>
                  <a:cubicBezTo>
                    <a:pt x="361" y="669"/>
                    <a:pt x="361" y="669"/>
                    <a:pt x="361" y="669"/>
                  </a:cubicBezTo>
                  <a:cubicBezTo>
                    <a:pt x="375" y="669"/>
                    <a:pt x="389" y="668"/>
                    <a:pt x="404" y="666"/>
                  </a:cubicBezTo>
                  <a:close/>
                  <a:moveTo>
                    <a:pt x="246" y="567"/>
                  </a:moveTo>
                  <a:cubicBezTo>
                    <a:pt x="134" y="502"/>
                    <a:pt x="96" y="359"/>
                    <a:pt x="161" y="247"/>
                  </a:cubicBezTo>
                  <a:cubicBezTo>
                    <a:pt x="225" y="135"/>
                    <a:pt x="369" y="96"/>
                    <a:pt x="481" y="161"/>
                  </a:cubicBezTo>
                  <a:cubicBezTo>
                    <a:pt x="593" y="226"/>
                    <a:pt x="631" y="369"/>
                    <a:pt x="566" y="481"/>
                  </a:cubicBezTo>
                  <a:cubicBezTo>
                    <a:pt x="502" y="594"/>
                    <a:pt x="358" y="632"/>
                    <a:pt x="246" y="567"/>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26">
              <a:extLst>
                <a:ext uri="{FF2B5EF4-FFF2-40B4-BE49-F238E27FC236}">
                  <a16:creationId xmlns:a16="http://schemas.microsoft.com/office/drawing/2014/main" id="{BD094FE5-EA8D-D845-A024-BF14212D5DE8}"/>
                </a:ext>
                <a:ext uri="{C183D7F6-B498-43B3-948B-1728B52AA6E4}">
                  <adec:decorative xmlns:adec="http://schemas.microsoft.com/office/drawing/2017/decorative" val="1"/>
                </a:ext>
              </a:extLst>
            </p:cNvPr>
            <p:cNvSpPr>
              <a:spLocks noEditPoints="1"/>
            </p:cNvSpPr>
            <p:nvPr/>
          </p:nvSpPr>
          <p:spPr bwMode="auto">
            <a:xfrm>
              <a:off x="907190" y="3946383"/>
              <a:ext cx="1203107" cy="1204617"/>
            </a:xfrm>
            <a:custGeom>
              <a:avLst/>
              <a:gdLst>
                <a:gd name="T0" fmla="*/ 269 w 565"/>
                <a:gd name="T1" fmla="*/ 0 h 566"/>
                <a:gd name="T2" fmla="*/ 226 w 565"/>
                <a:gd name="T3" fmla="*/ 53 h 566"/>
                <a:gd name="T4" fmla="*/ 160 w 565"/>
                <a:gd name="T5" fmla="*/ 27 h 566"/>
                <a:gd name="T6" fmla="*/ 141 w 565"/>
                <a:gd name="T7" fmla="*/ 93 h 566"/>
                <a:gd name="T8" fmla="*/ 73 w 565"/>
                <a:gd name="T9" fmla="*/ 92 h 566"/>
                <a:gd name="T10" fmla="*/ 80 w 565"/>
                <a:gd name="T11" fmla="*/ 160 h 566"/>
                <a:gd name="T12" fmla="*/ 14 w 565"/>
                <a:gd name="T13" fmla="*/ 188 h 566"/>
                <a:gd name="T14" fmla="*/ 48 w 565"/>
                <a:gd name="T15" fmla="*/ 248 h 566"/>
                <a:gd name="T16" fmla="*/ 0 w 565"/>
                <a:gd name="T17" fmla="*/ 296 h 566"/>
                <a:gd name="T18" fmla="*/ 53 w 565"/>
                <a:gd name="T19" fmla="*/ 339 h 566"/>
                <a:gd name="T20" fmla="*/ 27 w 565"/>
                <a:gd name="T21" fmla="*/ 405 h 566"/>
                <a:gd name="T22" fmla="*/ 93 w 565"/>
                <a:gd name="T23" fmla="*/ 424 h 566"/>
                <a:gd name="T24" fmla="*/ 92 w 565"/>
                <a:gd name="T25" fmla="*/ 492 h 566"/>
                <a:gd name="T26" fmla="*/ 160 w 565"/>
                <a:gd name="T27" fmla="*/ 485 h 566"/>
                <a:gd name="T28" fmla="*/ 188 w 565"/>
                <a:gd name="T29" fmla="*/ 550 h 566"/>
                <a:gd name="T30" fmla="*/ 248 w 565"/>
                <a:gd name="T31" fmla="*/ 517 h 566"/>
                <a:gd name="T32" fmla="*/ 296 w 565"/>
                <a:gd name="T33" fmla="*/ 566 h 566"/>
                <a:gd name="T34" fmla="*/ 339 w 565"/>
                <a:gd name="T35" fmla="*/ 513 h 566"/>
                <a:gd name="T36" fmla="*/ 405 w 565"/>
                <a:gd name="T37" fmla="*/ 538 h 566"/>
                <a:gd name="T38" fmla="*/ 424 w 565"/>
                <a:gd name="T39" fmla="*/ 473 h 566"/>
                <a:gd name="T40" fmla="*/ 492 w 565"/>
                <a:gd name="T41" fmla="*/ 473 h 566"/>
                <a:gd name="T42" fmla="*/ 485 w 565"/>
                <a:gd name="T43" fmla="*/ 405 h 566"/>
                <a:gd name="T44" fmla="*/ 550 w 565"/>
                <a:gd name="T45" fmla="*/ 377 h 566"/>
                <a:gd name="T46" fmla="*/ 517 w 565"/>
                <a:gd name="T47" fmla="*/ 317 h 566"/>
                <a:gd name="T48" fmla="*/ 565 w 565"/>
                <a:gd name="T49" fmla="*/ 269 h 566"/>
                <a:gd name="T50" fmla="*/ 512 w 565"/>
                <a:gd name="T51" fmla="*/ 226 h 566"/>
                <a:gd name="T52" fmla="*/ 538 w 565"/>
                <a:gd name="T53" fmla="*/ 160 h 566"/>
                <a:gd name="T54" fmla="*/ 472 w 565"/>
                <a:gd name="T55" fmla="*/ 141 h 566"/>
                <a:gd name="T56" fmla="*/ 473 w 565"/>
                <a:gd name="T57" fmla="*/ 73 h 566"/>
                <a:gd name="T58" fmla="*/ 405 w 565"/>
                <a:gd name="T59" fmla="*/ 80 h 566"/>
                <a:gd name="T60" fmla="*/ 377 w 565"/>
                <a:gd name="T61" fmla="*/ 15 h 566"/>
                <a:gd name="T62" fmla="*/ 317 w 565"/>
                <a:gd name="T63" fmla="*/ 48 h 566"/>
                <a:gd name="T64" fmla="*/ 328 w 565"/>
                <a:gd name="T65" fmla="*/ 121 h 566"/>
                <a:gd name="T66" fmla="*/ 237 w 565"/>
                <a:gd name="T67" fmla="*/ 445 h 566"/>
                <a:gd name="T68" fmla="*/ 328 w 565"/>
                <a:gd name="T69" fmla="*/ 1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6">
                  <a:moveTo>
                    <a:pt x="287" y="46"/>
                  </a:moveTo>
                  <a:cubicBezTo>
                    <a:pt x="269" y="0"/>
                    <a:pt x="269" y="0"/>
                    <a:pt x="269" y="0"/>
                  </a:cubicBezTo>
                  <a:cubicBezTo>
                    <a:pt x="233" y="4"/>
                    <a:pt x="233" y="4"/>
                    <a:pt x="233" y="4"/>
                  </a:cubicBezTo>
                  <a:cubicBezTo>
                    <a:pt x="226" y="53"/>
                    <a:pt x="226" y="53"/>
                    <a:pt x="226" y="53"/>
                  </a:cubicBezTo>
                  <a:cubicBezTo>
                    <a:pt x="215" y="55"/>
                    <a:pt x="205" y="59"/>
                    <a:pt x="194" y="63"/>
                  </a:cubicBezTo>
                  <a:cubicBezTo>
                    <a:pt x="160" y="27"/>
                    <a:pt x="160" y="27"/>
                    <a:pt x="160" y="27"/>
                  </a:cubicBezTo>
                  <a:cubicBezTo>
                    <a:pt x="129" y="45"/>
                    <a:pt x="129" y="45"/>
                    <a:pt x="129" y="45"/>
                  </a:cubicBezTo>
                  <a:cubicBezTo>
                    <a:pt x="141" y="93"/>
                    <a:pt x="141" y="93"/>
                    <a:pt x="141" y="93"/>
                  </a:cubicBezTo>
                  <a:cubicBezTo>
                    <a:pt x="133" y="99"/>
                    <a:pt x="125" y="105"/>
                    <a:pt x="118" y="112"/>
                  </a:cubicBezTo>
                  <a:cubicBezTo>
                    <a:pt x="73" y="92"/>
                    <a:pt x="73" y="92"/>
                    <a:pt x="73" y="92"/>
                  </a:cubicBezTo>
                  <a:cubicBezTo>
                    <a:pt x="50" y="120"/>
                    <a:pt x="50" y="120"/>
                    <a:pt x="50" y="120"/>
                  </a:cubicBezTo>
                  <a:cubicBezTo>
                    <a:pt x="80" y="160"/>
                    <a:pt x="80" y="160"/>
                    <a:pt x="80" y="160"/>
                  </a:cubicBezTo>
                  <a:cubicBezTo>
                    <a:pt x="74" y="169"/>
                    <a:pt x="69" y="179"/>
                    <a:pt x="65" y="190"/>
                  </a:cubicBezTo>
                  <a:cubicBezTo>
                    <a:pt x="14" y="188"/>
                    <a:pt x="14" y="188"/>
                    <a:pt x="14" y="188"/>
                  </a:cubicBezTo>
                  <a:cubicBezTo>
                    <a:pt x="5" y="223"/>
                    <a:pt x="5" y="223"/>
                    <a:pt x="5" y="223"/>
                  </a:cubicBezTo>
                  <a:cubicBezTo>
                    <a:pt x="48" y="248"/>
                    <a:pt x="48" y="248"/>
                    <a:pt x="48" y="248"/>
                  </a:cubicBezTo>
                  <a:cubicBezTo>
                    <a:pt x="47" y="258"/>
                    <a:pt x="46" y="268"/>
                    <a:pt x="46" y="278"/>
                  </a:cubicBezTo>
                  <a:cubicBezTo>
                    <a:pt x="0" y="296"/>
                    <a:pt x="0" y="296"/>
                    <a:pt x="0" y="296"/>
                  </a:cubicBezTo>
                  <a:cubicBezTo>
                    <a:pt x="4" y="332"/>
                    <a:pt x="4" y="332"/>
                    <a:pt x="4" y="332"/>
                  </a:cubicBezTo>
                  <a:cubicBezTo>
                    <a:pt x="53" y="339"/>
                    <a:pt x="53" y="339"/>
                    <a:pt x="53" y="339"/>
                  </a:cubicBezTo>
                  <a:cubicBezTo>
                    <a:pt x="55" y="350"/>
                    <a:pt x="59" y="360"/>
                    <a:pt x="63" y="371"/>
                  </a:cubicBezTo>
                  <a:cubicBezTo>
                    <a:pt x="27" y="405"/>
                    <a:pt x="27" y="405"/>
                    <a:pt x="27" y="405"/>
                  </a:cubicBezTo>
                  <a:cubicBezTo>
                    <a:pt x="45" y="436"/>
                    <a:pt x="45" y="436"/>
                    <a:pt x="45" y="436"/>
                  </a:cubicBezTo>
                  <a:cubicBezTo>
                    <a:pt x="93" y="424"/>
                    <a:pt x="93" y="424"/>
                    <a:pt x="93" y="424"/>
                  </a:cubicBezTo>
                  <a:cubicBezTo>
                    <a:pt x="99" y="432"/>
                    <a:pt x="105" y="440"/>
                    <a:pt x="112" y="447"/>
                  </a:cubicBezTo>
                  <a:cubicBezTo>
                    <a:pt x="92" y="492"/>
                    <a:pt x="92" y="492"/>
                    <a:pt x="92" y="492"/>
                  </a:cubicBezTo>
                  <a:cubicBezTo>
                    <a:pt x="120" y="515"/>
                    <a:pt x="120" y="515"/>
                    <a:pt x="120" y="515"/>
                  </a:cubicBezTo>
                  <a:cubicBezTo>
                    <a:pt x="160" y="485"/>
                    <a:pt x="160" y="485"/>
                    <a:pt x="160" y="485"/>
                  </a:cubicBezTo>
                  <a:cubicBezTo>
                    <a:pt x="169" y="491"/>
                    <a:pt x="179" y="496"/>
                    <a:pt x="189" y="500"/>
                  </a:cubicBezTo>
                  <a:cubicBezTo>
                    <a:pt x="188" y="550"/>
                    <a:pt x="188" y="550"/>
                    <a:pt x="188" y="550"/>
                  </a:cubicBezTo>
                  <a:cubicBezTo>
                    <a:pt x="223" y="560"/>
                    <a:pt x="223" y="560"/>
                    <a:pt x="223" y="560"/>
                  </a:cubicBezTo>
                  <a:cubicBezTo>
                    <a:pt x="248" y="517"/>
                    <a:pt x="248" y="517"/>
                    <a:pt x="248" y="517"/>
                  </a:cubicBezTo>
                  <a:cubicBezTo>
                    <a:pt x="258" y="518"/>
                    <a:pt x="268" y="519"/>
                    <a:pt x="278" y="519"/>
                  </a:cubicBezTo>
                  <a:cubicBezTo>
                    <a:pt x="296" y="566"/>
                    <a:pt x="296" y="566"/>
                    <a:pt x="296" y="566"/>
                  </a:cubicBezTo>
                  <a:cubicBezTo>
                    <a:pt x="332" y="562"/>
                    <a:pt x="332" y="562"/>
                    <a:pt x="332" y="562"/>
                  </a:cubicBezTo>
                  <a:cubicBezTo>
                    <a:pt x="339" y="513"/>
                    <a:pt x="339" y="513"/>
                    <a:pt x="339" y="513"/>
                  </a:cubicBezTo>
                  <a:cubicBezTo>
                    <a:pt x="350" y="510"/>
                    <a:pt x="360" y="507"/>
                    <a:pt x="371" y="502"/>
                  </a:cubicBezTo>
                  <a:cubicBezTo>
                    <a:pt x="405" y="538"/>
                    <a:pt x="405" y="538"/>
                    <a:pt x="405" y="538"/>
                  </a:cubicBezTo>
                  <a:cubicBezTo>
                    <a:pt x="436" y="521"/>
                    <a:pt x="436" y="521"/>
                    <a:pt x="436" y="521"/>
                  </a:cubicBezTo>
                  <a:cubicBezTo>
                    <a:pt x="424" y="473"/>
                    <a:pt x="424" y="473"/>
                    <a:pt x="424" y="473"/>
                  </a:cubicBezTo>
                  <a:cubicBezTo>
                    <a:pt x="432" y="467"/>
                    <a:pt x="440" y="460"/>
                    <a:pt x="447" y="453"/>
                  </a:cubicBezTo>
                  <a:cubicBezTo>
                    <a:pt x="492" y="473"/>
                    <a:pt x="492" y="473"/>
                    <a:pt x="492" y="473"/>
                  </a:cubicBezTo>
                  <a:cubicBezTo>
                    <a:pt x="515" y="445"/>
                    <a:pt x="515" y="445"/>
                    <a:pt x="515" y="445"/>
                  </a:cubicBezTo>
                  <a:cubicBezTo>
                    <a:pt x="485" y="405"/>
                    <a:pt x="485" y="405"/>
                    <a:pt x="485" y="405"/>
                  </a:cubicBezTo>
                  <a:cubicBezTo>
                    <a:pt x="491" y="396"/>
                    <a:pt x="496" y="386"/>
                    <a:pt x="500" y="376"/>
                  </a:cubicBezTo>
                  <a:cubicBezTo>
                    <a:pt x="550" y="377"/>
                    <a:pt x="550" y="377"/>
                    <a:pt x="550" y="377"/>
                  </a:cubicBezTo>
                  <a:cubicBezTo>
                    <a:pt x="560" y="342"/>
                    <a:pt x="560" y="342"/>
                    <a:pt x="560" y="342"/>
                  </a:cubicBezTo>
                  <a:cubicBezTo>
                    <a:pt x="517" y="317"/>
                    <a:pt x="517" y="317"/>
                    <a:pt x="517" y="317"/>
                  </a:cubicBezTo>
                  <a:cubicBezTo>
                    <a:pt x="518" y="307"/>
                    <a:pt x="519" y="297"/>
                    <a:pt x="519" y="287"/>
                  </a:cubicBezTo>
                  <a:cubicBezTo>
                    <a:pt x="565" y="269"/>
                    <a:pt x="565" y="269"/>
                    <a:pt x="565" y="269"/>
                  </a:cubicBezTo>
                  <a:cubicBezTo>
                    <a:pt x="561" y="233"/>
                    <a:pt x="561" y="233"/>
                    <a:pt x="561" y="233"/>
                  </a:cubicBezTo>
                  <a:cubicBezTo>
                    <a:pt x="512" y="226"/>
                    <a:pt x="512" y="226"/>
                    <a:pt x="512" y="226"/>
                  </a:cubicBezTo>
                  <a:cubicBezTo>
                    <a:pt x="510" y="216"/>
                    <a:pt x="506" y="205"/>
                    <a:pt x="502" y="195"/>
                  </a:cubicBezTo>
                  <a:cubicBezTo>
                    <a:pt x="538" y="160"/>
                    <a:pt x="538" y="160"/>
                    <a:pt x="538" y="160"/>
                  </a:cubicBezTo>
                  <a:cubicBezTo>
                    <a:pt x="520" y="129"/>
                    <a:pt x="520" y="129"/>
                    <a:pt x="520" y="129"/>
                  </a:cubicBezTo>
                  <a:cubicBezTo>
                    <a:pt x="472" y="141"/>
                    <a:pt x="472" y="141"/>
                    <a:pt x="472" y="141"/>
                  </a:cubicBezTo>
                  <a:cubicBezTo>
                    <a:pt x="466" y="133"/>
                    <a:pt x="460" y="126"/>
                    <a:pt x="453" y="118"/>
                  </a:cubicBezTo>
                  <a:cubicBezTo>
                    <a:pt x="473" y="73"/>
                    <a:pt x="473" y="73"/>
                    <a:pt x="473" y="73"/>
                  </a:cubicBezTo>
                  <a:cubicBezTo>
                    <a:pt x="445" y="51"/>
                    <a:pt x="445" y="51"/>
                    <a:pt x="445" y="51"/>
                  </a:cubicBezTo>
                  <a:cubicBezTo>
                    <a:pt x="405" y="80"/>
                    <a:pt x="405" y="80"/>
                    <a:pt x="405" y="80"/>
                  </a:cubicBezTo>
                  <a:cubicBezTo>
                    <a:pt x="396" y="75"/>
                    <a:pt x="386" y="69"/>
                    <a:pt x="376" y="65"/>
                  </a:cubicBezTo>
                  <a:cubicBezTo>
                    <a:pt x="377" y="15"/>
                    <a:pt x="377" y="15"/>
                    <a:pt x="377" y="15"/>
                  </a:cubicBezTo>
                  <a:cubicBezTo>
                    <a:pt x="342" y="5"/>
                    <a:pt x="342" y="5"/>
                    <a:pt x="342" y="5"/>
                  </a:cubicBezTo>
                  <a:cubicBezTo>
                    <a:pt x="317" y="48"/>
                    <a:pt x="317" y="48"/>
                    <a:pt x="317" y="48"/>
                  </a:cubicBezTo>
                  <a:cubicBezTo>
                    <a:pt x="307" y="47"/>
                    <a:pt x="297" y="46"/>
                    <a:pt x="287" y="46"/>
                  </a:cubicBezTo>
                  <a:close/>
                  <a:moveTo>
                    <a:pt x="328" y="121"/>
                  </a:moveTo>
                  <a:cubicBezTo>
                    <a:pt x="418" y="146"/>
                    <a:pt x="470" y="239"/>
                    <a:pt x="444" y="328"/>
                  </a:cubicBezTo>
                  <a:cubicBezTo>
                    <a:pt x="419" y="418"/>
                    <a:pt x="326" y="470"/>
                    <a:pt x="237" y="445"/>
                  </a:cubicBezTo>
                  <a:cubicBezTo>
                    <a:pt x="147" y="419"/>
                    <a:pt x="95" y="326"/>
                    <a:pt x="121" y="237"/>
                  </a:cubicBezTo>
                  <a:cubicBezTo>
                    <a:pt x="146" y="148"/>
                    <a:pt x="239" y="96"/>
                    <a:pt x="328" y="121"/>
                  </a:cubicBezTo>
                  <a:close/>
                </a:path>
              </a:pathLst>
            </a:custGeom>
            <a:solidFill>
              <a:srgbClr val="DADFE1"/>
            </a:solidFill>
            <a:ln>
              <a:noFill/>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TextBox 24">
              <a:extLst>
                <a:ext uri="{FF2B5EF4-FFF2-40B4-BE49-F238E27FC236}">
                  <a16:creationId xmlns:a16="http://schemas.microsoft.com/office/drawing/2014/main" id="{94A59D05-A760-0B46-8B4C-1D942335CF1A}"/>
                </a:ext>
              </a:extLst>
            </p:cNvPr>
            <p:cNvSpPr txBox="1"/>
            <p:nvPr/>
          </p:nvSpPr>
          <p:spPr>
            <a:xfrm>
              <a:off x="1566219" y="2882973"/>
              <a:ext cx="865729" cy="490945"/>
            </a:xfrm>
            <a:prstGeom prst="rect">
              <a:avLst/>
            </a:prstGeom>
            <a:noFill/>
          </p:spPr>
          <p:txBody>
            <a:bodyPr wrap="square" lIns="0" tIns="0" rIns="0" bIns="0" rtlCol="0" anchor="ctr">
              <a:noAutofit/>
            </a:bodyPr>
            <a:lstStyle/>
            <a:p>
              <a:pPr algn="ctr">
                <a:lnSpc>
                  <a:spcPct val="90000"/>
                </a:lnSpc>
                <a:spcAft>
                  <a:spcPts val="600"/>
                </a:spcAft>
              </a:pPr>
              <a:r>
                <a:rPr lang="en-US" sz="1200" b="1"/>
                <a:t>mixed-race</a:t>
              </a:r>
            </a:p>
          </p:txBody>
        </p:sp>
        <p:sp>
          <p:nvSpPr>
            <p:cNvPr id="26" name="Rectangle 25">
              <a:extLst>
                <a:ext uri="{FF2B5EF4-FFF2-40B4-BE49-F238E27FC236}">
                  <a16:creationId xmlns:a16="http://schemas.microsoft.com/office/drawing/2014/main" id="{ADA4F75C-17C6-3F40-B088-FA336FFBED57}"/>
                </a:ext>
              </a:extLst>
            </p:cNvPr>
            <p:cNvSpPr/>
            <p:nvPr/>
          </p:nvSpPr>
          <p:spPr>
            <a:xfrm>
              <a:off x="3195658" y="2802914"/>
              <a:ext cx="881522" cy="461665"/>
            </a:xfrm>
            <a:prstGeom prst="rect">
              <a:avLst/>
            </a:prstGeom>
          </p:spPr>
          <p:txBody>
            <a:bodyPr wrap="none" anchor="ctr">
              <a:normAutofit/>
            </a:bodyPr>
            <a:lstStyle/>
            <a:p>
              <a:pPr algn="ctr">
                <a:lnSpc>
                  <a:spcPct val="90000"/>
                </a:lnSpc>
                <a:spcAft>
                  <a:spcPts val="600"/>
                </a:spcAft>
              </a:pPr>
              <a:r>
                <a:rPr lang="en-US" sz="1200" b="1"/>
                <a:t>female</a:t>
              </a:r>
              <a:endParaRPr lang="en-US" sz="1200"/>
            </a:p>
          </p:txBody>
        </p:sp>
        <p:sp>
          <p:nvSpPr>
            <p:cNvPr id="27" name="Rectangle 26">
              <a:extLst>
                <a:ext uri="{FF2B5EF4-FFF2-40B4-BE49-F238E27FC236}">
                  <a16:creationId xmlns:a16="http://schemas.microsoft.com/office/drawing/2014/main" id="{A5C2D628-3FDD-764F-B058-08EFC3DA07E9}"/>
                </a:ext>
              </a:extLst>
            </p:cNvPr>
            <p:cNvSpPr/>
            <p:nvPr/>
          </p:nvSpPr>
          <p:spPr>
            <a:xfrm>
              <a:off x="4648879" y="2599267"/>
              <a:ext cx="1016887" cy="461665"/>
            </a:xfrm>
            <a:prstGeom prst="rect">
              <a:avLst/>
            </a:prstGeom>
          </p:spPr>
          <p:txBody>
            <a:bodyPr wrap="none" anchor="ctr">
              <a:normAutofit/>
            </a:bodyPr>
            <a:lstStyle/>
            <a:p>
              <a:pPr algn="ctr">
                <a:lnSpc>
                  <a:spcPct val="90000"/>
                </a:lnSpc>
                <a:spcAft>
                  <a:spcPts val="600"/>
                </a:spcAft>
              </a:pPr>
              <a:r>
                <a:rPr lang="en-US" sz="1200" b="1"/>
                <a:t>UMC</a:t>
              </a:r>
              <a:endParaRPr lang="en-US" sz="1200"/>
            </a:p>
          </p:txBody>
        </p:sp>
      </p:grpSp>
    </p:spTree>
    <p:extLst>
      <p:ext uri="{BB962C8B-B14F-4D97-AF65-F5344CB8AC3E}">
        <p14:creationId xmlns:p14="http://schemas.microsoft.com/office/powerpoint/2010/main" val="1793389628"/>
      </p:ext>
    </p:extLst>
  </p:cSld>
  <p:clrMapOvr>
    <a:masterClrMapping/>
  </p:clrMapOvr>
</p:sld>
</file>

<file path=ppt/theme/theme1.xml><?xml version="1.0" encoding="utf-8"?>
<a:theme xmlns:a="http://schemas.openxmlformats.org/drawingml/2006/main" name="ohio-state">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4925">
          <a:solidFill>
            <a:schemeClr val="tx1"/>
          </a:solidFill>
          <a:headEnd type="none"/>
          <a:tailEnd type="triangle" w="lg"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778C87A95E1D41B66A6A2DC6FC3A64" ma:contentTypeVersion="11" ma:contentTypeDescription="Create a new document." ma:contentTypeScope="" ma:versionID="b3c89caba1b3cd4b2101a186103222c8">
  <xsd:schema xmlns:xsd="http://www.w3.org/2001/XMLSchema" xmlns:xs="http://www.w3.org/2001/XMLSchema" xmlns:p="http://schemas.microsoft.com/office/2006/metadata/properties" xmlns:ns2="89b2cce5-c078-4870-b607-4b467848ca20" xmlns:ns3="81f1d1a0-454d-4351-960b-6397756b8cd7" targetNamespace="http://schemas.microsoft.com/office/2006/metadata/properties" ma:root="true" ma:fieldsID="0d2c81d809d3e632e1c926af0ebc2842" ns2:_="" ns3:_="">
    <xsd:import namespace="89b2cce5-c078-4870-b607-4b467848ca20"/>
    <xsd:import namespace="81f1d1a0-454d-4351-960b-6397756b8c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2cce5-c078-4870-b607-4b467848c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f1d1a0-454d-4351-960b-6397756b8cd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2DD8FE-03CB-4769-BB2F-B31B25AB6380}">
  <ds:schemaRefs>
    <ds:schemaRef ds:uri="81f1d1a0-454d-4351-960b-6397756b8cd7"/>
    <ds:schemaRef ds:uri="89b2cce5-c078-4870-b607-4b467848c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0C6971-1E6C-4A7F-8A0C-9CFC881BB6C8}">
  <ds:schemaRefs>
    <ds:schemaRef ds:uri="http://purl.org/dc/dcmitype/"/>
    <ds:schemaRef ds:uri="http://schemas.microsoft.com/office/2006/documentManagement/types"/>
    <ds:schemaRef ds:uri="81f1d1a0-454d-4351-960b-6397756b8cd7"/>
    <ds:schemaRef ds:uri="89b2cce5-c078-4870-b607-4b467848ca20"/>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313DC9A-45D9-4048-95F7-625DC4DADF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ohio-state</Template>
  <TotalTime>19</TotalTime>
  <Words>1134</Words>
  <Application>Microsoft Macintosh PowerPoint</Application>
  <PresentationFormat>Widescreen</PresentationFormat>
  <Paragraphs>238</Paragraphs>
  <Slides>33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ohio-state</vt:lpstr>
      <vt:lpstr>Facilitating Challenging Conversations in the Classroom Innovate Conference</vt:lpstr>
      <vt:lpstr>Issues that are on our minds</vt:lpstr>
      <vt:lpstr>Why should we address these issues in class?</vt:lpstr>
      <vt:lpstr>Why address in class?</vt:lpstr>
      <vt:lpstr>Pedagogical Framework</vt:lpstr>
      <vt:lpstr>Intersectionality</vt:lpstr>
      <vt:lpstr>Intersectionality Types</vt:lpstr>
      <vt:lpstr>Intersectionality Examples</vt:lpstr>
      <vt:lpstr>Intersectionality in Teaching</vt:lpstr>
      <vt:lpstr>How Politics is Connected to Education</vt:lpstr>
      <vt:lpstr>Nationally, Black girls are suspended at six times the rate of white girls, while Black boys are suspended at three times the rate of white boys (Department of Education finding quoted in “Black Girls Matter,” 2014)</vt:lpstr>
      <vt:lpstr>Our Concerns</vt:lpstr>
      <vt:lpstr>Addressing Our Concerns</vt:lpstr>
      <vt:lpstr>Cultivating Empathy</vt:lpstr>
      <vt:lpstr>Strategies for Engagement</vt:lpstr>
      <vt:lpstr>Basic Guidelines</vt:lpstr>
      <vt:lpstr>How I’ve Been Transformed</vt:lpstr>
      <vt:lpstr>Spectrum of Engagement </vt:lpstr>
      <vt:lpstr>Spectrum of Engagement 2</vt:lpstr>
      <vt:lpstr>Spectrum of Engagement 3</vt:lpstr>
      <vt:lpstr>Spectrum of Engagement 4</vt:lpstr>
      <vt:lpstr>Potential Activities</vt:lpstr>
      <vt:lpstr>Remember…</vt:lpstr>
      <vt:lpstr>Examples</vt:lpstr>
      <vt:lpstr>Example 1</vt:lpstr>
      <vt:lpstr>Example 2</vt:lpstr>
      <vt:lpstr>Example 3</vt:lpstr>
      <vt:lpstr>Reflection and Sharing</vt:lpstr>
      <vt:lpstr>Wrap Up</vt:lpstr>
      <vt:lpstr>Questions and Comments</vt:lpstr>
      <vt:lpstr>Resources at OSU</vt:lpstr>
      <vt:lpstr>Thank you! Innovate Conference</vt:lpstr>
      <vt:lpstr>Dealing with the Aftermath of Tragedy in the Classroom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Teaching in Troubled Times: Breonna Taylor and #sayhername</dc:title>
  <dc:creator>Siliman, Shadia A.</dc:creator>
  <cp:lastModifiedBy>King, Leeta</cp:lastModifiedBy>
  <cp:revision>5</cp:revision>
  <dcterms:created xsi:type="dcterms:W3CDTF">2020-09-29T14:12:32Z</dcterms:created>
  <dcterms:modified xsi:type="dcterms:W3CDTF">2021-05-05T15:16:08Z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0x010100E7778C87A95E1D41B66A6A2DC6FC3A64</vt:lpwstr>
  </property>
</Properties>
</file>